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2"/>
  </p:notesMasterIdLst>
  <p:sldIdLst>
    <p:sldId id="256" r:id="rId2"/>
    <p:sldId id="257" r:id="rId3"/>
    <p:sldId id="269" r:id="rId4"/>
    <p:sldId id="258" r:id="rId5"/>
    <p:sldId id="259" r:id="rId6"/>
    <p:sldId id="265" r:id="rId7"/>
    <p:sldId id="260" r:id="rId8"/>
    <p:sldId id="274" r:id="rId9"/>
    <p:sldId id="275" r:id="rId10"/>
    <p:sldId id="262" r:id="rId11"/>
    <p:sldId id="263" r:id="rId12"/>
    <p:sldId id="264" r:id="rId13"/>
    <p:sldId id="266" r:id="rId14"/>
    <p:sldId id="267" r:id="rId15"/>
    <p:sldId id="268" r:id="rId16"/>
    <p:sldId id="270" r:id="rId17"/>
    <p:sldId id="271" r:id="rId18"/>
    <p:sldId id="272" r:id="rId19"/>
    <p:sldId id="273" r:id="rId20"/>
    <p:sldId id="276"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A561EC-48F5-4361-A866-8FC6FA0B3936}" type="doc">
      <dgm:prSet loTypeId="urn:microsoft.com/office/officeart/2005/8/layout/hierarchy6" loCatId="hierarchy" qsTypeId="urn:microsoft.com/office/officeart/2005/8/quickstyle/simple3" qsCatId="simple" csTypeId="urn:microsoft.com/office/officeart/2005/8/colors/accent1_2" csCatId="accent1" phldr="1"/>
      <dgm:spPr/>
      <dgm:t>
        <a:bodyPr/>
        <a:lstStyle/>
        <a:p>
          <a:endParaRPr lang="ru-RU"/>
        </a:p>
      </dgm:t>
    </dgm:pt>
    <dgm:pt modelId="{0BFF3535-0404-40B2-B5F2-F572D0C9971F}">
      <dgm:prSet phldrT="[Текст]"/>
      <dgm:spPr/>
      <dgm:t>
        <a:bodyPr/>
        <a:lstStyle/>
        <a:p>
          <a:r>
            <a:rPr lang="ru-RU" dirty="0" smtClean="0"/>
            <a:t>Дистилляция</a:t>
          </a:r>
          <a:endParaRPr lang="ru-RU" dirty="0"/>
        </a:p>
      </dgm:t>
    </dgm:pt>
    <dgm:pt modelId="{286A8859-FA90-485C-940F-FF2255734265}" type="parTrans" cxnId="{6AEF58CF-A07E-49DA-9AB9-B54567476E7C}">
      <dgm:prSet/>
      <dgm:spPr/>
      <dgm:t>
        <a:bodyPr/>
        <a:lstStyle/>
        <a:p>
          <a:endParaRPr lang="ru-RU"/>
        </a:p>
      </dgm:t>
    </dgm:pt>
    <dgm:pt modelId="{5CF79566-BC4E-43C9-9C8F-B440A6FFF4B9}" type="sibTrans" cxnId="{6AEF58CF-A07E-49DA-9AB9-B54567476E7C}">
      <dgm:prSet/>
      <dgm:spPr/>
      <dgm:t>
        <a:bodyPr/>
        <a:lstStyle/>
        <a:p>
          <a:endParaRPr lang="ru-RU"/>
        </a:p>
      </dgm:t>
    </dgm:pt>
    <dgm:pt modelId="{417FC7DB-7371-4FB7-9C92-237FF4BAB176}">
      <dgm:prSet phldrT="[Текст]"/>
      <dgm:spPr/>
      <dgm:t>
        <a:bodyPr/>
        <a:lstStyle/>
        <a:p>
          <a:r>
            <a:rPr lang="ru-RU" dirty="0" smtClean="0"/>
            <a:t>Простая</a:t>
          </a:r>
        </a:p>
        <a:p>
          <a:r>
            <a:rPr lang="ru-RU" dirty="0" smtClean="0"/>
            <a:t>дистилляция</a:t>
          </a:r>
          <a:endParaRPr lang="ru-RU" dirty="0"/>
        </a:p>
      </dgm:t>
    </dgm:pt>
    <dgm:pt modelId="{958480F7-741B-4ADD-8700-F489254C0EB6}" type="parTrans" cxnId="{CF291D95-7C7E-4366-93C5-E98CB476CE6A}">
      <dgm:prSet/>
      <dgm:spPr/>
      <dgm:t>
        <a:bodyPr/>
        <a:lstStyle/>
        <a:p>
          <a:endParaRPr lang="ru-RU"/>
        </a:p>
      </dgm:t>
    </dgm:pt>
    <dgm:pt modelId="{13DAD7DB-26CA-44DD-8565-1479EFD92FB0}" type="sibTrans" cxnId="{CF291D95-7C7E-4366-93C5-E98CB476CE6A}">
      <dgm:prSet/>
      <dgm:spPr/>
      <dgm:t>
        <a:bodyPr/>
        <a:lstStyle/>
        <a:p>
          <a:endParaRPr lang="ru-RU"/>
        </a:p>
      </dgm:t>
    </dgm:pt>
    <dgm:pt modelId="{1EE69A4D-7DE3-484C-B30E-A07EF0EE4C64}">
      <dgm:prSet phldrT="[Текст]"/>
      <dgm:spPr/>
      <dgm:t>
        <a:bodyPr/>
        <a:lstStyle/>
        <a:p>
          <a:r>
            <a:rPr lang="ru-RU" b="0" dirty="0" smtClean="0"/>
            <a:t>Фракционная дистилляция</a:t>
          </a:r>
          <a:endParaRPr lang="ru-RU" b="0" dirty="0"/>
        </a:p>
      </dgm:t>
    </dgm:pt>
    <dgm:pt modelId="{C3F8FB54-B91F-4E37-8CB7-84D4B1C1DEB3}" type="parTrans" cxnId="{E4B1E06B-EEC1-4F9F-9125-2A91A8B71CB9}">
      <dgm:prSet/>
      <dgm:spPr/>
      <dgm:t>
        <a:bodyPr/>
        <a:lstStyle/>
        <a:p>
          <a:endParaRPr lang="ru-RU"/>
        </a:p>
      </dgm:t>
    </dgm:pt>
    <dgm:pt modelId="{E39E7A01-AAD2-4070-AC3A-2F26F5BFC6FD}" type="sibTrans" cxnId="{E4B1E06B-EEC1-4F9F-9125-2A91A8B71CB9}">
      <dgm:prSet/>
      <dgm:spPr/>
      <dgm:t>
        <a:bodyPr/>
        <a:lstStyle/>
        <a:p>
          <a:endParaRPr lang="ru-RU"/>
        </a:p>
      </dgm:t>
    </dgm:pt>
    <dgm:pt modelId="{A94F355C-CB76-46F3-BEBF-A6227F9F32B1}" type="pres">
      <dgm:prSet presAssocID="{87A561EC-48F5-4361-A866-8FC6FA0B3936}" presName="mainComposite" presStyleCnt="0">
        <dgm:presLayoutVars>
          <dgm:chPref val="1"/>
          <dgm:dir/>
          <dgm:animOne val="branch"/>
          <dgm:animLvl val="lvl"/>
          <dgm:resizeHandles val="exact"/>
        </dgm:presLayoutVars>
      </dgm:prSet>
      <dgm:spPr/>
      <dgm:t>
        <a:bodyPr/>
        <a:lstStyle/>
        <a:p>
          <a:endParaRPr lang="ru-RU"/>
        </a:p>
      </dgm:t>
    </dgm:pt>
    <dgm:pt modelId="{AA414C08-E9AF-4214-A3F3-7F99B3D8DB74}" type="pres">
      <dgm:prSet presAssocID="{87A561EC-48F5-4361-A866-8FC6FA0B3936}" presName="hierFlow" presStyleCnt="0"/>
      <dgm:spPr/>
    </dgm:pt>
    <dgm:pt modelId="{8351EF9C-15B1-43BF-9BA5-FB1D4E57BA9A}" type="pres">
      <dgm:prSet presAssocID="{87A561EC-48F5-4361-A866-8FC6FA0B3936}" presName="hierChild1" presStyleCnt="0">
        <dgm:presLayoutVars>
          <dgm:chPref val="1"/>
          <dgm:animOne val="branch"/>
          <dgm:animLvl val="lvl"/>
        </dgm:presLayoutVars>
      </dgm:prSet>
      <dgm:spPr/>
    </dgm:pt>
    <dgm:pt modelId="{BB6CBF35-4481-4748-982B-82F62424B9EA}" type="pres">
      <dgm:prSet presAssocID="{0BFF3535-0404-40B2-B5F2-F572D0C9971F}" presName="Name14" presStyleCnt="0"/>
      <dgm:spPr/>
    </dgm:pt>
    <dgm:pt modelId="{FADFC381-9D4E-4AFF-BCB6-9FFE125AC0D8}" type="pres">
      <dgm:prSet presAssocID="{0BFF3535-0404-40B2-B5F2-F572D0C9971F}" presName="level1Shape" presStyleLbl="node0" presStyleIdx="0" presStyleCnt="1" custScaleX="447456" custScaleY="51549" custLinFactY="-92680" custLinFactNeighborX="3397" custLinFactNeighborY="-100000">
        <dgm:presLayoutVars>
          <dgm:chPref val="3"/>
        </dgm:presLayoutVars>
      </dgm:prSet>
      <dgm:spPr/>
      <dgm:t>
        <a:bodyPr/>
        <a:lstStyle/>
        <a:p>
          <a:endParaRPr lang="ru-RU"/>
        </a:p>
      </dgm:t>
    </dgm:pt>
    <dgm:pt modelId="{C737B1DE-451E-475C-9B2C-94A90851ADE1}" type="pres">
      <dgm:prSet presAssocID="{0BFF3535-0404-40B2-B5F2-F572D0C9971F}" presName="hierChild2" presStyleCnt="0"/>
      <dgm:spPr/>
    </dgm:pt>
    <dgm:pt modelId="{DA32EC62-CF66-4D33-91FB-C261F8D47CB6}" type="pres">
      <dgm:prSet presAssocID="{958480F7-741B-4ADD-8700-F489254C0EB6}" presName="Name19" presStyleLbl="parChTrans1D2" presStyleIdx="0" presStyleCnt="2"/>
      <dgm:spPr/>
      <dgm:t>
        <a:bodyPr/>
        <a:lstStyle/>
        <a:p>
          <a:endParaRPr lang="ru-RU"/>
        </a:p>
      </dgm:t>
    </dgm:pt>
    <dgm:pt modelId="{B265484F-EAB0-4FC2-A765-AFA7F9CFDB86}" type="pres">
      <dgm:prSet presAssocID="{417FC7DB-7371-4FB7-9C92-237FF4BAB176}" presName="Name21" presStyleCnt="0"/>
      <dgm:spPr/>
    </dgm:pt>
    <dgm:pt modelId="{EF9A9F85-8D6C-42BF-83E6-95DB2350D48C}" type="pres">
      <dgm:prSet presAssocID="{417FC7DB-7371-4FB7-9C92-237FF4BAB176}" presName="level2Shape" presStyleLbl="node2" presStyleIdx="0" presStyleCnt="2" custScaleX="127414" custScaleY="53369" custLinFactX="-1940" custLinFactY="-23912" custLinFactNeighborX="-100000" custLinFactNeighborY="-100000"/>
      <dgm:spPr/>
      <dgm:t>
        <a:bodyPr/>
        <a:lstStyle/>
        <a:p>
          <a:endParaRPr lang="ru-RU"/>
        </a:p>
      </dgm:t>
    </dgm:pt>
    <dgm:pt modelId="{7486355B-211D-4AE2-AA06-1983AC7E9857}" type="pres">
      <dgm:prSet presAssocID="{417FC7DB-7371-4FB7-9C92-237FF4BAB176}" presName="hierChild3" presStyleCnt="0"/>
      <dgm:spPr/>
    </dgm:pt>
    <dgm:pt modelId="{CBAF2BA2-40BD-4D99-9BFD-D9D4C49642DA}" type="pres">
      <dgm:prSet presAssocID="{C3F8FB54-B91F-4E37-8CB7-84D4B1C1DEB3}" presName="Name19" presStyleLbl="parChTrans1D2" presStyleIdx="1" presStyleCnt="2"/>
      <dgm:spPr/>
      <dgm:t>
        <a:bodyPr/>
        <a:lstStyle/>
        <a:p>
          <a:endParaRPr lang="ru-RU"/>
        </a:p>
      </dgm:t>
    </dgm:pt>
    <dgm:pt modelId="{285B9667-6210-4B37-ACB1-653C29AA7DF0}" type="pres">
      <dgm:prSet presAssocID="{1EE69A4D-7DE3-484C-B30E-A07EF0EE4C64}" presName="Name21" presStyleCnt="0"/>
      <dgm:spPr/>
    </dgm:pt>
    <dgm:pt modelId="{54F8B024-5A0B-4E9B-B3DA-DC5492D0258C}" type="pres">
      <dgm:prSet presAssocID="{1EE69A4D-7DE3-484C-B30E-A07EF0EE4C64}" presName="level2Shape" presStyleLbl="node2" presStyleIdx="1" presStyleCnt="2" custScaleX="115881" custScaleY="53370" custLinFactY="-25006" custLinFactNeighborX="97197" custLinFactNeighborY="-100000"/>
      <dgm:spPr/>
      <dgm:t>
        <a:bodyPr/>
        <a:lstStyle/>
        <a:p>
          <a:endParaRPr lang="ru-RU"/>
        </a:p>
      </dgm:t>
    </dgm:pt>
    <dgm:pt modelId="{44B303E3-3A7F-4194-8943-8AD11883C83E}" type="pres">
      <dgm:prSet presAssocID="{1EE69A4D-7DE3-484C-B30E-A07EF0EE4C64}" presName="hierChild3" presStyleCnt="0"/>
      <dgm:spPr/>
    </dgm:pt>
    <dgm:pt modelId="{77D15C68-1C0C-4458-B328-C3F3BCAC09DF}" type="pres">
      <dgm:prSet presAssocID="{87A561EC-48F5-4361-A866-8FC6FA0B3936}" presName="bgShapesFlow" presStyleCnt="0"/>
      <dgm:spPr/>
    </dgm:pt>
  </dgm:ptLst>
  <dgm:cxnLst>
    <dgm:cxn modelId="{E4B1E06B-EEC1-4F9F-9125-2A91A8B71CB9}" srcId="{0BFF3535-0404-40B2-B5F2-F572D0C9971F}" destId="{1EE69A4D-7DE3-484C-B30E-A07EF0EE4C64}" srcOrd="1" destOrd="0" parTransId="{C3F8FB54-B91F-4E37-8CB7-84D4B1C1DEB3}" sibTransId="{E39E7A01-AAD2-4070-AC3A-2F26F5BFC6FD}"/>
    <dgm:cxn modelId="{F3A114B9-E52C-4D85-9254-68E578196D65}" type="presOf" srcId="{C3F8FB54-B91F-4E37-8CB7-84D4B1C1DEB3}" destId="{CBAF2BA2-40BD-4D99-9BFD-D9D4C49642DA}" srcOrd="0" destOrd="0" presId="urn:microsoft.com/office/officeart/2005/8/layout/hierarchy6"/>
    <dgm:cxn modelId="{6AEF58CF-A07E-49DA-9AB9-B54567476E7C}" srcId="{87A561EC-48F5-4361-A866-8FC6FA0B3936}" destId="{0BFF3535-0404-40B2-B5F2-F572D0C9971F}" srcOrd="0" destOrd="0" parTransId="{286A8859-FA90-485C-940F-FF2255734265}" sibTransId="{5CF79566-BC4E-43C9-9C8F-B440A6FFF4B9}"/>
    <dgm:cxn modelId="{B699C686-BAB8-43FB-990E-A07B3585E113}" type="presOf" srcId="{1EE69A4D-7DE3-484C-B30E-A07EF0EE4C64}" destId="{54F8B024-5A0B-4E9B-B3DA-DC5492D0258C}" srcOrd="0" destOrd="0" presId="urn:microsoft.com/office/officeart/2005/8/layout/hierarchy6"/>
    <dgm:cxn modelId="{CF291D95-7C7E-4366-93C5-E98CB476CE6A}" srcId="{0BFF3535-0404-40B2-B5F2-F572D0C9971F}" destId="{417FC7DB-7371-4FB7-9C92-237FF4BAB176}" srcOrd="0" destOrd="0" parTransId="{958480F7-741B-4ADD-8700-F489254C0EB6}" sibTransId="{13DAD7DB-26CA-44DD-8565-1479EFD92FB0}"/>
    <dgm:cxn modelId="{CE20E568-99F7-495E-9F07-8CCC71D70764}" type="presOf" srcId="{417FC7DB-7371-4FB7-9C92-237FF4BAB176}" destId="{EF9A9F85-8D6C-42BF-83E6-95DB2350D48C}" srcOrd="0" destOrd="0" presId="urn:microsoft.com/office/officeart/2005/8/layout/hierarchy6"/>
    <dgm:cxn modelId="{D19F6636-5B2F-41BF-B1F4-14207C41FEDF}" type="presOf" srcId="{0BFF3535-0404-40B2-B5F2-F572D0C9971F}" destId="{FADFC381-9D4E-4AFF-BCB6-9FFE125AC0D8}" srcOrd="0" destOrd="0" presId="urn:microsoft.com/office/officeart/2005/8/layout/hierarchy6"/>
    <dgm:cxn modelId="{6CEE1799-8F0F-436E-AA1A-1F05729ED3B6}" type="presOf" srcId="{958480F7-741B-4ADD-8700-F489254C0EB6}" destId="{DA32EC62-CF66-4D33-91FB-C261F8D47CB6}" srcOrd="0" destOrd="0" presId="urn:microsoft.com/office/officeart/2005/8/layout/hierarchy6"/>
    <dgm:cxn modelId="{1FE7348C-640B-49AF-AA46-96E05F206552}" type="presOf" srcId="{87A561EC-48F5-4361-A866-8FC6FA0B3936}" destId="{A94F355C-CB76-46F3-BEBF-A6227F9F32B1}" srcOrd="0" destOrd="0" presId="urn:microsoft.com/office/officeart/2005/8/layout/hierarchy6"/>
    <dgm:cxn modelId="{BEBFEE30-1C59-465B-B08E-8CE0C122155C}" type="presParOf" srcId="{A94F355C-CB76-46F3-BEBF-A6227F9F32B1}" destId="{AA414C08-E9AF-4214-A3F3-7F99B3D8DB74}" srcOrd="0" destOrd="0" presId="urn:microsoft.com/office/officeart/2005/8/layout/hierarchy6"/>
    <dgm:cxn modelId="{3BACF247-FFE1-4CE7-8DEA-7AE643608822}" type="presParOf" srcId="{AA414C08-E9AF-4214-A3F3-7F99B3D8DB74}" destId="{8351EF9C-15B1-43BF-9BA5-FB1D4E57BA9A}" srcOrd="0" destOrd="0" presId="urn:microsoft.com/office/officeart/2005/8/layout/hierarchy6"/>
    <dgm:cxn modelId="{1157C04F-0613-4EBC-8747-2A5219E59536}" type="presParOf" srcId="{8351EF9C-15B1-43BF-9BA5-FB1D4E57BA9A}" destId="{BB6CBF35-4481-4748-982B-82F62424B9EA}" srcOrd="0" destOrd="0" presId="urn:microsoft.com/office/officeart/2005/8/layout/hierarchy6"/>
    <dgm:cxn modelId="{759C2894-574D-4A32-A822-DD8B3513F052}" type="presParOf" srcId="{BB6CBF35-4481-4748-982B-82F62424B9EA}" destId="{FADFC381-9D4E-4AFF-BCB6-9FFE125AC0D8}" srcOrd="0" destOrd="0" presId="urn:microsoft.com/office/officeart/2005/8/layout/hierarchy6"/>
    <dgm:cxn modelId="{493A364B-67C7-4AED-8CD2-C68231511195}" type="presParOf" srcId="{BB6CBF35-4481-4748-982B-82F62424B9EA}" destId="{C737B1DE-451E-475C-9B2C-94A90851ADE1}" srcOrd="1" destOrd="0" presId="urn:microsoft.com/office/officeart/2005/8/layout/hierarchy6"/>
    <dgm:cxn modelId="{EB2CE45F-4BE1-4FD9-AD4E-F1507567F8CE}" type="presParOf" srcId="{C737B1DE-451E-475C-9B2C-94A90851ADE1}" destId="{DA32EC62-CF66-4D33-91FB-C261F8D47CB6}" srcOrd="0" destOrd="0" presId="urn:microsoft.com/office/officeart/2005/8/layout/hierarchy6"/>
    <dgm:cxn modelId="{94D2579D-7756-4C14-9F92-B9CBAE755A0F}" type="presParOf" srcId="{C737B1DE-451E-475C-9B2C-94A90851ADE1}" destId="{B265484F-EAB0-4FC2-A765-AFA7F9CFDB86}" srcOrd="1" destOrd="0" presId="urn:microsoft.com/office/officeart/2005/8/layout/hierarchy6"/>
    <dgm:cxn modelId="{027505BD-98A1-4419-971D-7F6F801A9DA2}" type="presParOf" srcId="{B265484F-EAB0-4FC2-A765-AFA7F9CFDB86}" destId="{EF9A9F85-8D6C-42BF-83E6-95DB2350D48C}" srcOrd="0" destOrd="0" presId="urn:microsoft.com/office/officeart/2005/8/layout/hierarchy6"/>
    <dgm:cxn modelId="{B6925FD4-2AB0-4F2B-84B1-5BAD620645DE}" type="presParOf" srcId="{B265484F-EAB0-4FC2-A765-AFA7F9CFDB86}" destId="{7486355B-211D-4AE2-AA06-1983AC7E9857}" srcOrd="1" destOrd="0" presId="urn:microsoft.com/office/officeart/2005/8/layout/hierarchy6"/>
    <dgm:cxn modelId="{438D031A-EFAA-4E0B-B5A3-0879C51C4D30}" type="presParOf" srcId="{C737B1DE-451E-475C-9B2C-94A90851ADE1}" destId="{CBAF2BA2-40BD-4D99-9BFD-D9D4C49642DA}" srcOrd="2" destOrd="0" presId="urn:microsoft.com/office/officeart/2005/8/layout/hierarchy6"/>
    <dgm:cxn modelId="{B593AA3F-B895-43DD-AEB4-8650A4E194B7}" type="presParOf" srcId="{C737B1DE-451E-475C-9B2C-94A90851ADE1}" destId="{285B9667-6210-4B37-ACB1-653C29AA7DF0}" srcOrd="3" destOrd="0" presId="urn:microsoft.com/office/officeart/2005/8/layout/hierarchy6"/>
    <dgm:cxn modelId="{13B88556-A6FF-46EE-BD91-CD9AF9BDA719}" type="presParOf" srcId="{285B9667-6210-4B37-ACB1-653C29AA7DF0}" destId="{54F8B024-5A0B-4E9B-B3DA-DC5492D0258C}" srcOrd="0" destOrd="0" presId="urn:microsoft.com/office/officeart/2005/8/layout/hierarchy6"/>
    <dgm:cxn modelId="{638DC967-FD52-4D18-A9C4-51654C773AF3}" type="presParOf" srcId="{285B9667-6210-4B37-ACB1-653C29AA7DF0}" destId="{44B303E3-3A7F-4194-8943-8AD11883C83E}" srcOrd="1" destOrd="0" presId="urn:microsoft.com/office/officeart/2005/8/layout/hierarchy6"/>
    <dgm:cxn modelId="{F984A09E-03F7-4311-B01F-E1CFBA0482C8}" type="presParOf" srcId="{A94F355C-CB76-46F3-BEBF-A6227F9F32B1}" destId="{77D15C68-1C0C-4458-B328-C3F3BCAC09DF}"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F87F60F-73BB-4916-83E4-2CA0F788343E}" type="doc">
      <dgm:prSet loTypeId="urn:microsoft.com/office/officeart/2005/8/layout/hierarchy6" loCatId="hierarchy" qsTypeId="urn:microsoft.com/office/officeart/2005/8/quickstyle/simple3" qsCatId="simple" csTypeId="urn:microsoft.com/office/officeart/2005/8/colors/accent1_2" csCatId="accent1" phldr="1"/>
      <dgm:spPr/>
      <dgm:t>
        <a:bodyPr/>
        <a:lstStyle/>
        <a:p>
          <a:endParaRPr lang="ru-RU"/>
        </a:p>
      </dgm:t>
    </dgm:pt>
    <dgm:pt modelId="{CAA4D48D-B516-44F0-B07C-82D90C461FAD}">
      <dgm:prSet phldrT="[Текст]" custT="1"/>
      <dgm:spPr/>
      <dgm:t>
        <a:bodyPr/>
        <a:lstStyle/>
        <a:p>
          <a:r>
            <a:rPr lang="ru-RU" sz="2400" b="1" dirty="0" smtClean="0">
              <a:latin typeface="Times New Roman" pitchFamily="18" charset="0"/>
              <a:cs typeface="Times New Roman" pitchFamily="18" charset="0"/>
            </a:rPr>
            <a:t>Дистилляторы</a:t>
          </a:r>
          <a:endParaRPr lang="ru-RU" sz="2400" b="1" dirty="0">
            <a:latin typeface="Times New Roman" pitchFamily="18" charset="0"/>
            <a:cs typeface="Times New Roman" pitchFamily="18" charset="0"/>
          </a:endParaRPr>
        </a:p>
      </dgm:t>
    </dgm:pt>
    <dgm:pt modelId="{21CE84BB-68FA-421E-B3D4-6437D4B1B76B}" type="parTrans" cxnId="{752F103F-0F0B-4BB6-B30E-44B1CF131009}">
      <dgm:prSet/>
      <dgm:spPr/>
      <dgm:t>
        <a:bodyPr/>
        <a:lstStyle/>
        <a:p>
          <a:endParaRPr lang="ru-RU"/>
        </a:p>
      </dgm:t>
    </dgm:pt>
    <dgm:pt modelId="{7B06996E-C58F-469A-9C4D-09C945A71BEC}" type="sibTrans" cxnId="{752F103F-0F0B-4BB6-B30E-44B1CF131009}">
      <dgm:prSet/>
      <dgm:spPr/>
      <dgm:t>
        <a:bodyPr/>
        <a:lstStyle/>
        <a:p>
          <a:endParaRPr lang="ru-RU"/>
        </a:p>
      </dgm:t>
    </dgm:pt>
    <dgm:pt modelId="{58031F93-4EBE-462D-A7CE-F086F25B11A7}">
      <dgm:prSet phldrT="[Текст]" custT="1"/>
      <dgm:spPr/>
      <dgm:t>
        <a:bodyPr/>
        <a:lstStyle/>
        <a:p>
          <a:r>
            <a:rPr lang="ru-RU" sz="1200" b="1" dirty="0" smtClean="0"/>
            <a:t>настольные</a:t>
          </a:r>
          <a:endParaRPr lang="ru-RU" sz="1200" b="1" dirty="0"/>
        </a:p>
      </dgm:t>
    </dgm:pt>
    <dgm:pt modelId="{49ECEED5-25A5-4C8D-BF6E-7EAF4CDC9E6D}" type="parTrans" cxnId="{38129BB4-6097-4102-AF0A-6DDC9A087A4C}">
      <dgm:prSet/>
      <dgm:spPr/>
      <dgm:t>
        <a:bodyPr/>
        <a:lstStyle/>
        <a:p>
          <a:endParaRPr lang="ru-RU"/>
        </a:p>
      </dgm:t>
    </dgm:pt>
    <dgm:pt modelId="{A1D485C9-D59A-4567-B9DD-F90C34BE4968}" type="sibTrans" cxnId="{38129BB4-6097-4102-AF0A-6DDC9A087A4C}">
      <dgm:prSet/>
      <dgm:spPr/>
      <dgm:t>
        <a:bodyPr/>
        <a:lstStyle/>
        <a:p>
          <a:endParaRPr lang="ru-RU"/>
        </a:p>
      </dgm:t>
    </dgm:pt>
    <dgm:pt modelId="{F3ACBEAC-D357-4180-985A-B30A002B3B2F}">
      <dgm:prSet phldrT="[Текст]" custT="1"/>
      <dgm:spPr/>
      <dgm:t>
        <a:bodyPr/>
        <a:lstStyle/>
        <a:p>
          <a:r>
            <a:rPr lang="ru-RU" sz="1200" b="1" dirty="0" smtClean="0"/>
            <a:t>Промышленные (лабораторные)</a:t>
          </a:r>
          <a:endParaRPr lang="ru-RU" sz="1200" b="1" dirty="0"/>
        </a:p>
      </dgm:t>
    </dgm:pt>
    <dgm:pt modelId="{6C6EF88C-4F57-42B3-A0B4-3EDBA5262B1B}" type="parTrans" cxnId="{69C25B8D-6510-4747-81DE-FCB37FDAEE34}">
      <dgm:prSet/>
      <dgm:spPr/>
      <dgm:t>
        <a:bodyPr/>
        <a:lstStyle/>
        <a:p>
          <a:endParaRPr lang="ru-RU"/>
        </a:p>
      </dgm:t>
    </dgm:pt>
    <dgm:pt modelId="{E5BCE807-CA70-4547-B44C-21F07472218C}" type="sibTrans" cxnId="{69C25B8D-6510-4747-81DE-FCB37FDAEE34}">
      <dgm:prSet/>
      <dgm:spPr/>
      <dgm:t>
        <a:bodyPr/>
        <a:lstStyle/>
        <a:p>
          <a:endParaRPr lang="ru-RU"/>
        </a:p>
      </dgm:t>
    </dgm:pt>
    <dgm:pt modelId="{942BC706-D301-4DFB-99E0-A496BF0F8901}" type="pres">
      <dgm:prSet presAssocID="{4F87F60F-73BB-4916-83E4-2CA0F788343E}" presName="mainComposite" presStyleCnt="0">
        <dgm:presLayoutVars>
          <dgm:chPref val="1"/>
          <dgm:dir/>
          <dgm:animOne val="branch"/>
          <dgm:animLvl val="lvl"/>
          <dgm:resizeHandles val="exact"/>
        </dgm:presLayoutVars>
      </dgm:prSet>
      <dgm:spPr/>
      <dgm:t>
        <a:bodyPr/>
        <a:lstStyle/>
        <a:p>
          <a:endParaRPr lang="ru-RU"/>
        </a:p>
      </dgm:t>
    </dgm:pt>
    <dgm:pt modelId="{52945016-F180-406B-9F07-AA5406259D87}" type="pres">
      <dgm:prSet presAssocID="{4F87F60F-73BB-4916-83E4-2CA0F788343E}" presName="hierFlow" presStyleCnt="0"/>
      <dgm:spPr/>
    </dgm:pt>
    <dgm:pt modelId="{6602D2DF-CD22-453A-9A69-A3EDA6DEEF85}" type="pres">
      <dgm:prSet presAssocID="{4F87F60F-73BB-4916-83E4-2CA0F788343E}" presName="hierChild1" presStyleCnt="0">
        <dgm:presLayoutVars>
          <dgm:chPref val="1"/>
          <dgm:animOne val="branch"/>
          <dgm:animLvl val="lvl"/>
        </dgm:presLayoutVars>
      </dgm:prSet>
      <dgm:spPr/>
    </dgm:pt>
    <dgm:pt modelId="{85265D65-6951-44BE-819E-2B6A0F9209D1}" type="pres">
      <dgm:prSet presAssocID="{CAA4D48D-B516-44F0-B07C-82D90C461FAD}" presName="Name14" presStyleCnt="0"/>
      <dgm:spPr/>
    </dgm:pt>
    <dgm:pt modelId="{BF629C48-F94C-48E9-AB13-10CE92A0AE12}" type="pres">
      <dgm:prSet presAssocID="{CAA4D48D-B516-44F0-B07C-82D90C461FAD}" presName="level1Shape" presStyleLbl="node0" presStyleIdx="0" presStyleCnt="1" custScaleX="222384" custScaleY="35275" custLinFactY="-36407" custLinFactNeighborX="-1173" custLinFactNeighborY="-100000">
        <dgm:presLayoutVars>
          <dgm:chPref val="3"/>
        </dgm:presLayoutVars>
      </dgm:prSet>
      <dgm:spPr/>
      <dgm:t>
        <a:bodyPr/>
        <a:lstStyle/>
        <a:p>
          <a:endParaRPr lang="ru-RU"/>
        </a:p>
      </dgm:t>
    </dgm:pt>
    <dgm:pt modelId="{5B7E426E-F98B-44E8-9403-BB218018FDB5}" type="pres">
      <dgm:prSet presAssocID="{CAA4D48D-B516-44F0-B07C-82D90C461FAD}" presName="hierChild2" presStyleCnt="0"/>
      <dgm:spPr/>
    </dgm:pt>
    <dgm:pt modelId="{F892A775-18EA-4324-93A5-231E7AD32E72}" type="pres">
      <dgm:prSet presAssocID="{49ECEED5-25A5-4C8D-BF6E-7EAF4CDC9E6D}" presName="Name19" presStyleLbl="parChTrans1D2" presStyleIdx="0" presStyleCnt="2"/>
      <dgm:spPr/>
      <dgm:t>
        <a:bodyPr/>
        <a:lstStyle/>
        <a:p>
          <a:endParaRPr lang="ru-RU"/>
        </a:p>
      </dgm:t>
    </dgm:pt>
    <dgm:pt modelId="{4E81ACEC-62E5-4EE1-A388-D4174AF582E2}" type="pres">
      <dgm:prSet presAssocID="{58031F93-4EBE-462D-A7CE-F086F25B11A7}" presName="Name21" presStyleCnt="0"/>
      <dgm:spPr/>
    </dgm:pt>
    <dgm:pt modelId="{4ADE817D-6AC7-4AD9-AF1A-9D305138D047}" type="pres">
      <dgm:prSet presAssocID="{58031F93-4EBE-462D-A7CE-F086F25B11A7}" presName="level2Shape" presStyleLbl="node2" presStyleIdx="0" presStyleCnt="2" custScaleX="52346" custScaleY="38692" custLinFactY="-3292" custLinFactNeighborX="-55122" custLinFactNeighborY="-100000"/>
      <dgm:spPr/>
      <dgm:t>
        <a:bodyPr/>
        <a:lstStyle/>
        <a:p>
          <a:endParaRPr lang="ru-RU"/>
        </a:p>
      </dgm:t>
    </dgm:pt>
    <dgm:pt modelId="{165DFAED-2E1F-4940-BFBD-325441BADA9D}" type="pres">
      <dgm:prSet presAssocID="{58031F93-4EBE-462D-A7CE-F086F25B11A7}" presName="hierChild3" presStyleCnt="0"/>
      <dgm:spPr/>
    </dgm:pt>
    <dgm:pt modelId="{CBA61F5B-22D2-446D-8759-888D51C56C1B}" type="pres">
      <dgm:prSet presAssocID="{6C6EF88C-4F57-42B3-A0B4-3EDBA5262B1B}" presName="Name19" presStyleLbl="parChTrans1D2" presStyleIdx="1" presStyleCnt="2"/>
      <dgm:spPr/>
      <dgm:t>
        <a:bodyPr/>
        <a:lstStyle/>
        <a:p>
          <a:endParaRPr lang="ru-RU"/>
        </a:p>
      </dgm:t>
    </dgm:pt>
    <dgm:pt modelId="{E16B05E9-8E55-4E65-8555-A1E460BC8760}" type="pres">
      <dgm:prSet presAssocID="{F3ACBEAC-D357-4180-985A-B30A002B3B2F}" presName="Name21" presStyleCnt="0"/>
      <dgm:spPr/>
    </dgm:pt>
    <dgm:pt modelId="{2CF3A253-EB9E-437D-BCDD-6B03AC8E9BC8}" type="pres">
      <dgm:prSet presAssocID="{F3ACBEAC-D357-4180-985A-B30A002B3B2F}" presName="level2Shape" presStyleLbl="node2" presStyleIdx="1" presStyleCnt="2" custScaleX="58734" custScaleY="42952" custLinFactY="-4518" custLinFactNeighborX="55122" custLinFactNeighborY="-100000"/>
      <dgm:spPr/>
      <dgm:t>
        <a:bodyPr/>
        <a:lstStyle/>
        <a:p>
          <a:endParaRPr lang="ru-RU"/>
        </a:p>
      </dgm:t>
    </dgm:pt>
    <dgm:pt modelId="{EFB18497-6B90-4241-BCFB-04729F559E02}" type="pres">
      <dgm:prSet presAssocID="{F3ACBEAC-D357-4180-985A-B30A002B3B2F}" presName="hierChild3" presStyleCnt="0"/>
      <dgm:spPr/>
    </dgm:pt>
    <dgm:pt modelId="{640749B7-EE20-41AB-B71C-AADCBF8FE187}" type="pres">
      <dgm:prSet presAssocID="{4F87F60F-73BB-4916-83E4-2CA0F788343E}" presName="bgShapesFlow" presStyleCnt="0"/>
      <dgm:spPr/>
    </dgm:pt>
  </dgm:ptLst>
  <dgm:cxnLst>
    <dgm:cxn modelId="{9E0127E6-DAB7-4483-866F-A6D600ABE093}" type="presOf" srcId="{6C6EF88C-4F57-42B3-A0B4-3EDBA5262B1B}" destId="{CBA61F5B-22D2-446D-8759-888D51C56C1B}" srcOrd="0" destOrd="0" presId="urn:microsoft.com/office/officeart/2005/8/layout/hierarchy6"/>
    <dgm:cxn modelId="{552B3BA4-8851-4430-8B42-73906C48A172}" type="presOf" srcId="{F3ACBEAC-D357-4180-985A-B30A002B3B2F}" destId="{2CF3A253-EB9E-437D-BCDD-6B03AC8E9BC8}" srcOrd="0" destOrd="0" presId="urn:microsoft.com/office/officeart/2005/8/layout/hierarchy6"/>
    <dgm:cxn modelId="{512BA758-3A69-4F85-9F06-38EABC6CC6C1}" type="presOf" srcId="{49ECEED5-25A5-4C8D-BF6E-7EAF4CDC9E6D}" destId="{F892A775-18EA-4324-93A5-231E7AD32E72}" srcOrd="0" destOrd="0" presId="urn:microsoft.com/office/officeart/2005/8/layout/hierarchy6"/>
    <dgm:cxn modelId="{02E682E9-89C2-4336-B832-3ED4D81211D2}" type="presOf" srcId="{58031F93-4EBE-462D-A7CE-F086F25B11A7}" destId="{4ADE817D-6AC7-4AD9-AF1A-9D305138D047}" srcOrd="0" destOrd="0" presId="urn:microsoft.com/office/officeart/2005/8/layout/hierarchy6"/>
    <dgm:cxn modelId="{FAE281F5-5DDE-4968-A497-61C4305A3A19}" type="presOf" srcId="{4F87F60F-73BB-4916-83E4-2CA0F788343E}" destId="{942BC706-D301-4DFB-99E0-A496BF0F8901}" srcOrd="0" destOrd="0" presId="urn:microsoft.com/office/officeart/2005/8/layout/hierarchy6"/>
    <dgm:cxn modelId="{752F103F-0F0B-4BB6-B30E-44B1CF131009}" srcId="{4F87F60F-73BB-4916-83E4-2CA0F788343E}" destId="{CAA4D48D-B516-44F0-B07C-82D90C461FAD}" srcOrd="0" destOrd="0" parTransId="{21CE84BB-68FA-421E-B3D4-6437D4B1B76B}" sibTransId="{7B06996E-C58F-469A-9C4D-09C945A71BEC}"/>
    <dgm:cxn modelId="{38129BB4-6097-4102-AF0A-6DDC9A087A4C}" srcId="{CAA4D48D-B516-44F0-B07C-82D90C461FAD}" destId="{58031F93-4EBE-462D-A7CE-F086F25B11A7}" srcOrd="0" destOrd="0" parTransId="{49ECEED5-25A5-4C8D-BF6E-7EAF4CDC9E6D}" sibTransId="{A1D485C9-D59A-4567-B9DD-F90C34BE4968}"/>
    <dgm:cxn modelId="{69C25B8D-6510-4747-81DE-FCB37FDAEE34}" srcId="{CAA4D48D-B516-44F0-B07C-82D90C461FAD}" destId="{F3ACBEAC-D357-4180-985A-B30A002B3B2F}" srcOrd="1" destOrd="0" parTransId="{6C6EF88C-4F57-42B3-A0B4-3EDBA5262B1B}" sibTransId="{E5BCE807-CA70-4547-B44C-21F07472218C}"/>
    <dgm:cxn modelId="{7DEC1105-F7B3-49A5-BB06-893221320768}" type="presOf" srcId="{CAA4D48D-B516-44F0-B07C-82D90C461FAD}" destId="{BF629C48-F94C-48E9-AB13-10CE92A0AE12}" srcOrd="0" destOrd="0" presId="urn:microsoft.com/office/officeart/2005/8/layout/hierarchy6"/>
    <dgm:cxn modelId="{0ED31B84-CE60-4E09-AA0B-C7624170A12A}" type="presParOf" srcId="{942BC706-D301-4DFB-99E0-A496BF0F8901}" destId="{52945016-F180-406B-9F07-AA5406259D87}" srcOrd="0" destOrd="0" presId="urn:microsoft.com/office/officeart/2005/8/layout/hierarchy6"/>
    <dgm:cxn modelId="{B0DB7C00-29F4-4325-BF3F-54E0EA4139A9}" type="presParOf" srcId="{52945016-F180-406B-9F07-AA5406259D87}" destId="{6602D2DF-CD22-453A-9A69-A3EDA6DEEF85}" srcOrd="0" destOrd="0" presId="urn:microsoft.com/office/officeart/2005/8/layout/hierarchy6"/>
    <dgm:cxn modelId="{58148799-A334-422B-A788-A7C7177AD224}" type="presParOf" srcId="{6602D2DF-CD22-453A-9A69-A3EDA6DEEF85}" destId="{85265D65-6951-44BE-819E-2B6A0F9209D1}" srcOrd="0" destOrd="0" presId="urn:microsoft.com/office/officeart/2005/8/layout/hierarchy6"/>
    <dgm:cxn modelId="{72672088-1328-4C3F-8409-9F9FAA5DCD18}" type="presParOf" srcId="{85265D65-6951-44BE-819E-2B6A0F9209D1}" destId="{BF629C48-F94C-48E9-AB13-10CE92A0AE12}" srcOrd="0" destOrd="0" presId="urn:microsoft.com/office/officeart/2005/8/layout/hierarchy6"/>
    <dgm:cxn modelId="{9F30B49C-E677-4032-9A75-B91E5D517889}" type="presParOf" srcId="{85265D65-6951-44BE-819E-2B6A0F9209D1}" destId="{5B7E426E-F98B-44E8-9403-BB218018FDB5}" srcOrd="1" destOrd="0" presId="urn:microsoft.com/office/officeart/2005/8/layout/hierarchy6"/>
    <dgm:cxn modelId="{883637BD-C752-47E4-A8E5-E2D531ECE7F3}" type="presParOf" srcId="{5B7E426E-F98B-44E8-9403-BB218018FDB5}" destId="{F892A775-18EA-4324-93A5-231E7AD32E72}" srcOrd="0" destOrd="0" presId="urn:microsoft.com/office/officeart/2005/8/layout/hierarchy6"/>
    <dgm:cxn modelId="{A016272B-9936-49AC-9283-3602161626B7}" type="presParOf" srcId="{5B7E426E-F98B-44E8-9403-BB218018FDB5}" destId="{4E81ACEC-62E5-4EE1-A388-D4174AF582E2}" srcOrd="1" destOrd="0" presId="urn:microsoft.com/office/officeart/2005/8/layout/hierarchy6"/>
    <dgm:cxn modelId="{79C72F28-1151-4611-A32A-378764E3FCE8}" type="presParOf" srcId="{4E81ACEC-62E5-4EE1-A388-D4174AF582E2}" destId="{4ADE817D-6AC7-4AD9-AF1A-9D305138D047}" srcOrd="0" destOrd="0" presId="urn:microsoft.com/office/officeart/2005/8/layout/hierarchy6"/>
    <dgm:cxn modelId="{DB52B60A-4D2C-49C2-B8BE-7CC0E2AA9494}" type="presParOf" srcId="{4E81ACEC-62E5-4EE1-A388-D4174AF582E2}" destId="{165DFAED-2E1F-4940-BFBD-325441BADA9D}" srcOrd="1" destOrd="0" presId="urn:microsoft.com/office/officeart/2005/8/layout/hierarchy6"/>
    <dgm:cxn modelId="{E54285D2-A0F4-41D4-A44B-4F7BBE037DF7}" type="presParOf" srcId="{5B7E426E-F98B-44E8-9403-BB218018FDB5}" destId="{CBA61F5B-22D2-446D-8759-888D51C56C1B}" srcOrd="2" destOrd="0" presId="urn:microsoft.com/office/officeart/2005/8/layout/hierarchy6"/>
    <dgm:cxn modelId="{7220608A-5AA5-4F3B-A0CC-874E54D5A077}" type="presParOf" srcId="{5B7E426E-F98B-44E8-9403-BB218018FDB5}" destId="{E16B05E9-8E55-4E65-8555-A1E460BC8760}" srcOrd="3" destOrd="0" presId="urn:microsoft.com/office/officeart/2005/8/layout/hierarchy6"/>
    <dgm:cxn modelId="{80933380-1552-4E6D-A2C7-984BA5FA7C89}" type="presParOf" srcId="{E16B05E9-8E55-4E65-8555-A1E460BC8760}" destId="{2CF3A253-EB9E-437D-BCDD-6B03AC8E9BC8}" srcOrd="0" destOrd="0" presId="urn:microsoft.com/office/officeart/2005/8/layout/hierarchy6"/>
    <dgm:cxn modelId="{6349CD10-329B-4EE3-8270-9A2B68F0A537}" type="presParOf" srcId="{E16B05E9-8E55-4E65-8555-A1E460BC8760}" destId="{EFB18497-6B90-4241-BCFB-04729F559E02}" srcOrd="1" destOrd="0" presId="urn:microsoft.com/office/officeart/2005/8/layout/hierarchy6"/>
    <dgm:cxn modelId="{92891165-BDA9-4A44-9892-FD509B6FA581}" type="presParOf" srcId="{942BC706-D301-4DFB-99E0-A496BF0F8901}" destId="{640749B7-EE20-41AB-B71C-AADCBF8FE187}" srcOrd="1" destOrd="0" presId="urn:microsoft.com/office/officeart/2005/8/layout/hierarchy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DFC381-9D4E-4AFF-BCB6-9FFE125AC0D8}">
      <dsp:nvSpPr>
        <dsp:cNvPr id="0" name=""/>
        <dsp:cNvSpPr/>
      </dsp:nvSpPr>
      <dsp:spPr>
        <a:xfrm>
          <a:off x="3571" y="0"/>
          <a:ext cx="8226028" cy="631784"/>
        </a:xfrm>
        <a:prstGeom prst="roundRect">
          <a:avLst>
            <a:gd name="adj" fmla="val 10000"/>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ru-RU" sz="1200" kern="1200" dirty="0" smtClean="0"/>
            <a:t>Дистилляция</a:t>
          </a:r>
          <a:endParaRPr lang="ru-RU" sz="1200" kern="1200" dirty="0"/>
        </a:p>
      </dsp:txBody>
      <dsp:txXfrm>
        <a:off x="22075" y="18504"/>
        <a:ext cx="8189020" cy="594776"/>
      </dsp:txXfrm>
    </dsp:sp>
    <dsp:sp modelId="{DA32EC62-CF66-4D33-91FB-C261F8D47CB6}">
      <dsp:nvSpPr>
        <dsp:cNvPr id="0" name=""/>
        <dsp:cNvSpPr/>
      </dsp:nvSpPr>
      <dsp:spPr>
        <a:xfrm>
          <a:off x="1171189" y="631784"/>
          <a:ext cx="2945396" cy="1155345"/>
        </a:xfrm>
        <a:custGeom>
          <a:avLst/>
          <a:gdLst/>
          <a:ahLst/>
          <a:cxnLst/>
          <a:rect l="0" t="0" r="0" b="0"/>
          <a:pathLst>
            <a:path>
              <a:moveTo>
                <a:pt x="2945396" y="0"/>
              </a:moveTo>
              <a:lnTo>
                <a:pt x="2945396" y="577672"/>
              </a:lnTo>
              <a:lnTo>
                <a:pt x="0" y="577672"/>
              </a:lnTo>
              <a:lnTo>
                <a:pt x="0" y="1155345"/>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F9A9F85-8D6C-42BF-83E6-95DB2350D48C}">
      <dsp:nvSpPr>
        <dsp:cNvPr id="0" name=""/>
        <dsp:cNvSpPr/>
      </dsp:nvSpPr>
      <dsp:spPr>
        <a:xfrm>
          <a:off x="0" y="1787129"/>
          <a:ext cx="2342378" cy="654090"/>
        </a:xfrm>
        <a:prstGeom prst="roundRect">
          <a:avLst>
            <a:gd name="adj" fmla="val 10000"/>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ru-RU" sz="1200" kern="1200" dirty="0" smtClean="0"/>
            <a:t>Простая</a:t>
          </a:r>
        </a:p>
        <a:p>
          <a:pPr lvl="0" algn="ctr" defTabSz="533400">
            <a:lnSpc>
              <a:spcPct val="90000"/>
            </a:lnSpc>
            <a:spcBef>
              <a:spcPct val="0"/>
            </a:spcBef>
            <a:spcAft>
              <a:spcPct val="35000"/>
            </a:spcAft>
          </a:pPr>
          <a:r>
            <a:rPr lang="ru-RU" sz="1200" kern="1200" dirty="0" smtClean="0"/>
            <a:t>дистилляция</a:t>
          </a:r>
          <a:endParaRPr lang="ru-RU" sz="1200" kern="1200" dirty="0"/>
        </a:p>
      </dsp:txBody>
      <dsp:txXfrm>
        <a:off x="19158" y="1806287"/>
        <a:ext cx="2304062" cy="615774"/>
      </dsp:txXfrm>
    </dsp:sp>
    <dsp:sp modelId="{CBAF2BA2-40BD-4D99-9BFD-D9D4C49642DA}">
      <dsp:nvSpPr>
        <dsp:cNvPr id="0" name=""/>
        <dsp:cNvSpPr/>
      </dsp:nvSpPr>
      <dsp:spPr>
        <a:xfrm>
          <a:off x="4116585" y="631784"/>
          <a:ext cx="3047836" cy="1141937"/>
        </a:xfrm>
        <a:custGeom>
          <a:avLst/>
          <a:gdLst/>
          <a:ahLst/>
          <a:cxnLst/>
          <a:rect l="0" t="0" r="0" b="0"/>
          <a:pathLst>
            <a:path>
              <a:moveTo>
                <a:pt x="0" y="0"/>
              </a:moveTo>
              <a:lnTo>
                <a:pt x="0" y="570968"/>
              </a:lnTo>
              <a:lnTo>
                <a:pt x="3047836" y="570968"/>
              </a:lnTo>
              <a:lnTo>
                <a:pt x="3047836" y="1141937"/>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4F8B024-5A0B-4E9B-B3DA-DC5492D0258C}">
      <dsp:nvSpPr>
        <dsp:cNvPr id="0" name=""/>
        <dsp:cNvSpPr/>
      </dsp:nvSpPr>
      <dsp:spPr>
        <a:xfrm>
          <a:off x="6099244" y="1773721"/>
          <a:ext cx="2130355" cy="654102"/>
        </a:xfrm>
        <a:prstGeom prst="roundRect">
          <a:avLst>
            <a:gd name="adj" fmla="val 10000"/>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ru-RU" sz="1200" b="0" kern="1200" dirty="0" smtClean="0"/>
            <a:t>Фракционная дистилляция</a:t>
          </a:r>
          <a:endParaRPr lang="ru-RU" sz="1200" b="0" kern="1200" dirty="0"/>
        </a:p>
      </dsp:txBody>
      <dsp:txXfrm>
        <a:off x="6118402" y="1792879"/>
        <a:ext cx="2092039" cy="61578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629C48-F94C-48E9-AB13-10CE92A0AE12}">
      <dsp:nvSpPr>
        <dsp:cNvPr id="0" name=""/>
        <dsp:cNvSpPr/>
      </dsp:nvSpPr>
      <dsp:spPr>
        <a:xfrm>
          <a:off x="0" y="0"/>
          <a:ext cx="9134770" cy="965983"/>
        </a:xfrm>
        <a:prstGeom prst="roundRect">
          <a:avLst>
            <a:gd name="adj" fmla="val 10000"/>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b="1" kern="1200" dirty="0" smtClean="0">
              <a:latin typeface="Times New Roman" pitchFamily="18" charset="0"/>
              <a:cs typeface="Times New Roman" pitchFamily="18" charset="0"/>
            </a:rPr>
            <a:t>Дистилляторы</a:t>
          </a:r>
          <a:endParaRPr lang="ru-RU" sz="2400" b="1" kern="1200" dirty="0">
            <a:latin typeface="Times New Roman" pitchFamily="18" charset="0"/>
            <a:cs typeface="Times New Roman" pitchFamily="18" charset="0"/>
          </a:endParaRPr>
        </a:p>
      </dsp:txBody>
      <dsp:txXfrm>
        <a:off x="28293" y="28293"/>
        <a:ext cx="9078184" cy="909397"/>
      </dsp:txXfrm>
    </dsp:sp>
    <dsp:sp modelId="{F892A775-18EA-4324-93A5-231E7AD32E72}">
      <dsp:nvSpPr>
        <dsp:cNvPr id="0" name=""/>
        <dsp:cNvSpPr/>
      </dsp:nvSpPr>
      <dsp:spPr>
        <a:xfrm>
          <a:off x="1075096" y="920263"/>
          <a:ext cx="3492288" cy="91440"/>
        </a:xfrm>
        <a:custGeom>
          <a:avLst/>
          <a:gdLst/>
          <a:ahLst/>
          <a:cxnLst/>
          <a:rect l="0" t="0" r="0" b="0"/>
          <a:pathLst>
            <a:path>
              <a:moveTo>
                <a:pt x="3492288" y="45720"/>
              </a:moveTo>
              <a:lnTo>
                <a:pt x="3492288" y="84220"/>
              </a:lnTo>
              <a:lnTo>
                <a:pt x="0" y="84220"/>
              </a:lnTo>
              <a:lnTo>
                <a:pt x="0" y="122721"/>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ADE817D-6AC7-4AD9-AF1A-9D305138D047}">
      <dsp:nvSpPr>
        <dsp:cNvPr id="0" name=""/>
        <dsp:cNvSpPr/>
      </dsp:nvSpPr>
      <dsp:spPr>
        <a:xfrm>
          <a:off x="0" y="1042985"/>
          <a:ext cx="2150193" cy="1059556"/>
        </a:xfrm>
        <a:prstGeom prst="roundRect">
          <a:avLst>
            <a:gd name="adj" fmla="val 10000"/>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ru-RU" sz="1200" b="1" kern="1200" dirty="0" smtClean="0"/>
            <a:t>настольные</a:t>
          </a:r>
          <a:endParaRPr lang="ru-RU" sz="1200" b="1" kern="1200" dirty="0"/>
        </a:p>
      </dsp:txBody>
      <dsp:txXfrm>
        <a:off x="31033" y="1074018"/>
        <a:ext cx="2088127" cy="997490"/>
      </dsp:txXfrm>
    </dsp:sp>
    <dsp:sp modelId="{CBA61F5B-22D2-446D-8759-888D51C56C1B}">
      <dsp:nvSpPr>
        <dsp:cNvPr id="0" name=""/>
        <dsp:cNvSpPr/>
      </dsp:nvSpPr>
      <dsp:spPr>
        <a:xfrm>
          <a:off x="4567385" y="920263"/>
          <a:ext cx="3370319" cy="91440"/>
        </a:xfrm>
        <a:custGeom>
          <a:avLst/>
          <a:gdLst/>
          <a:ahLst/>
          <a:cxnLst/>
          <a:rect l="0" t="0" r="0" b="0"/>
          <a:pathLst>
            <a:path>
              <a:moveTo>
                <a:pt x="0" y="45720"/>
              </a:moveTo>
              <a:lnTo>
                <a:pt x="0" y="67434"/>
              </a:lnTo>
              <a:lnTo>
                <a:pt x="3370319" y="67434"/>
              </a:lnTo>
              <a:lnTo>
                <a:pt x="3370319" y="89148"/>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CF3A253-EB9E-437D-BCDD-6B03AC8E9BC8}">
      <dsp:nvSpPr>
        <dsp:cNvPr id="0" name=""/>
        <dsp:cNvSpPr/>
      </dsp:nvSpPr>
      <dsp:spPr>
        <a:xfrm>
          <a:off x="6731409" y="1009412"/>
          <a:ext cx="2412590" cy="1176213"/>
        </a:xfrm>
        <a:prstGeom prst="roundRect">
          <a:avLst>
            <a:gd name="adj" fmla="val 10000"/>
          </a:avLst>
        </a:prstGeom>
        <a:gradFill rotWithShape="0">
          <a:gsLst>
            <a:gs pos="0">
              <a:schemeClr val="accent1">
                <a:hueOff val="0"/>
                <a:satOff val="0"/>
                <a:lumOff val="0"/>
                <a:alphaOff val="0"/>
                <a:tint val="62000"/>
                <a:satMod val="180000"/>
              </a:schemeClr>
            </a:gs>
            <a:gs pos="65000">
              <a:schemeClr val="accent1">
                <a:hueOff val="0"/>
                <a:satOff val="0"/>
                <a:lumOff val="0"/>
                <a:alphaOff val="0"/>
                <a:tint val="32000"/>
                <a:satMod val="250000"/>
              </a:schemeClr>
            </a:gs>
            <a:gs pos="100000">
              <a:schemeClr val="accent1">
                <a:hueOff val="0"/>
                <a:satOff val="0"/>
                <a:lumOff val="0"/>
                <a:alphaOff val="0"/>
                <a:tint val="23000"/>
                <a:satMod val="300000"/>
              </a:schemeClr>
            </a:gs>
          </a:gsLst>
          <a:lin ang="16200000" scaled="0"/>
        </a:gradFill>
        <a:ln>
          <a:noFill/>
        </a:ln>
        <a:effectLst>
          <a:outerShdw blurRad="50800" dist="38100" dir="5400000" rotWithShape="0">
            <a:srgbClr val="000000">
              <a:alpha val="3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ru-RU" sz="1200" b="1" kern="1200" dirty="0" smtClean="0"/>
            <a:t>Промышленные (лабораторные)</a:t>
          </a:r>
          <a:endParaRPr lang="ru-RU" sz="1200" b="1" kern="1200" dirty="0"/>
        </a:p>
      </dsp:txBody>
      <dsp:txXfrm>
        <a:off x="6765859" y="1043862"/>
        <a:ext cx="2343690" cy="110731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8759A3-D6AA-4535-A9EB-E2F824E332E9}" type="datetimeFigureOut">
              <a:rPr lang="ru-RU" smtClean="0"/>
              <a:t>13.12.2012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68F559-D1F1-498F-B455-D86F36A0FD44}" type="slidenum">
              <a:rPr lang="ru-RU" smtClean="0"/>
              <a:t>‹#›</a:t>
            </a:fld>
            <a:endParaRPr lang="ru-RU"/>
          </a:p>
        </p:txBody>
      </p:sp>
    </p:spTree>
    <p:extLst>
      <p:ext uri="{BB962C8B-B14F-4D97-AF65-F5344CB8AC3E}">
        <p14:creationId xmlns:p14="http://schemas.microsoft.com/office/powerpoint/2010/main" val="4126703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968F559-D1F1-498F-B455-D86F36A0FD44}" type="slidenum">
              <a:rPr lang="ru-RU" smtClean="0"/>
              <a:t>7</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BFF5104A-0385-4141-B1BB-5D6F728B7BF5}" type="datetimeFigureOut">
              <a:rPr lang="ru-RU" smtClean="0"/>
              <a:t>13.12.2012</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814C8828-3068-4B5D-92F5-52AB6264BAEF}"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FF5104A-0385-4141-B1BB-5D6F728B7BF5}" type="datetimeFigureOut">
              <a:rPr lang="ru-RU" smtClean="0"/>
              <a:t>13.12.2012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14C8828-3068-4B5D-92F5-52AB6264BAEF}"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FF5104A-0385-4141-B1BB-5D6F728B7BF5}" type="datetimeFigureOut">
              <a:rPr lang="ru-RU" smtClean="0"/>
              <a:t>13.12.2012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14C8828-3068-4B5D-92F5-52AB6264BAEF}"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FF5104A-0385-4141-B1BB-5D6F728B7BF5}" type="datetimeFigureOut">
              <a:rPr lang="ru-RU" smtClean="0"/>
              <a:t>13.12.2012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14C8828-3068-4B5D-92F5-52AB6264BAEF}" type="slidenum">
              <a:rPr lang="ru-RU" smtClean="0"/>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BFF5104A-0385-4141-B1BB-5D6F728B7BF5}" type="datetimeFigureOut">
              <a:rPr lang="ru-RU" smtClean="0"/>
              <a:t>13.12.2012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14C8828-3068-4B5D-92F5-52AB6264BAEF}" type="slidenum">
              <a:rPr lang="ru-RU" smtClean="0"/>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FF5104A-0385-4141-B1BB-5D6F728B7BF5}" type="datetimeFigureOut">
              <a:rPr lang="ru-RU" smtClean="0"/>
              <a:t>13.12.2012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14C8828-3068-4B5D-92F5-52AB6264BAEF}" type="slidenum">
              <a:rPr lang="ru-RU" smtClean="0"/>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FF5104A-0385-4141-B1BB-5D6F728B7BF5}" type="datetimeFigureOut">
              <a:rPr lang="ru-RU" smtClean="0"/>
              <a:t>13.12.2012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814C8828-3068-4B5D-92F5-52AB6264BAEF}"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BFF5104A-0385-4141-B1BB-5D6F728B7BF5}" type="datetimeFigureOut">
              <a:rPr lang="ru-RU" smtClean="0"/>
              <a:t>13.12.2012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814C8828-3068-4B5D-92F5-52AB6264BAEF}" type="slidenum">
              <a:rPr lang="ru-RU" smtClean="0"/>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BFF5104A-0385-4141-B1BB-5D6F728B7BF5}" type="datetimeFigureOut">
              <a:rPr lang="ru-RU" smtClean="0"/>
              <a:t>13.12.2012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814C8828-3068-4B5D-92F5-52AB6264BAEF}"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BFF5104A-0385-4141-B1BB-5D6F728B7BF5}" type="datetimeFigureOut">
              <a:rPr lang="ru-RU" smtClean="0"/>
              <a:t>13.12.2012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14C8828-3068-4B5D-92F5-52AB6264BAEF}"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BFF5104A-0385-4141-B1BB-5D6F728B7BF5}" type="datetimeFigureOut">
              <a:rPr lang="ru-RU" smtClean="0"/>
              <a:t>13.12.2012</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814C8828-3068-4B5D-92F5-52AB6264BAEF}" type="slidenum">
              <a:rPr lang="ru-RU" smtClean="0"/>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42000"/>
            <a:lum/>
          </a:blip>
          <a:srcRect/>
          <a:stretch>
            <a:fillRect/>
          </a:stretch>
        </a:blipFill>
        <a:effectLst/>
      </p:bgPr>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4">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FF5104A-0385-4141-B1BB-5D6F728B7BF5}" type="datetimeFigureOut">
              <a:rPr lang="ru-RU" smtClean="0"/>
              <a:t>13.12.2012</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14C8828-3068-4B5D-92F5-52AB6264BAEF}"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5.xml"/><Relationship Id="rId7" Type="http://schemas.openxmlformats.org/officeDocument/2006/relationships/slide" Target="slide17.xml"/><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15.xml"/><Relationship Id="rId5" Type="http://schemas.openxmlformats.org/officeDocument/2006/relationships/slide" Target="slide12.xml"/><Relationship Id="rId4" Type="http://schemas.openxmlformats.org/officeDocument/2006/relationships/slide" Target="slide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99592" y="1412776"/>
            <a:ext cx="7772400" cy="1829761"/>
          </a:xfrm>
        </p:spPr>
        <p:txBody>
          <a:bodyPr>
            <a:normAutofit fontScale="90000"/>
          </a:bodyPr>
          <a:lstStyle/>
          <a:p>
            <a:r>
              <a:rPr lang="ru-RU" dirty="0" smtClean="0"/>
              <a:t>Аппаратура для дистилляции и деминерализации воды.</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14348" y="571480"/>
            <a:ext cx="3643338" cy="2031325"/>
          </a:xfrm>
          <a:prstGeom prst="rect">
            <a:avLst/>
          </a:prstGeom>
          <a:noFill/>
        </p:spPr>
        <p:txBody>
          <a:bodyPr wrap="square" rtlCol="0">
            <a:spAutoFit/>
          </a:bodyPr>
          <a:lstStyle/>
          <a:p>
            <a:r>
              <a:rPr lang="ru-RU" dirty="0" smtClean="0">
                <a:latin typeface="Times New Roman" pitchFamily="18" charset="0"/>
                <a:cs typeface="Times New Roman" pitchFamily="18" charset="0"/>
              </a:rPr>
              <a:t>Среди настольных дистилляторов наиболее популярен стеклянный дистиллятор (</a:t>
            </a:r>
            <a:r>
              <a:rPr lang="ru-RU" dirty="0" err="1" smtClean="0">
                <a:latin typeface="Times New Roman" pitchFamily="18" charset="0"/>
                <a:cs typeface="Times New Roman" pitchFamily="18" charset="0"/>
              </a:rPr>
              <a:t>аквадистиллятор</a:t>
            </a:r>
            <a:r>
              <a:rPr lang="ru-RU" dirty="0" smtClean="0">
                <a:latin typeface="Times New Roman" pitchFamily="18" charset="0"/>
                <a:cs typeface="Times New Roman" pitchFamily="18" charset="0"/>
              </a:rPr>
              <a:t>) с колбой объёмом 4 литра. Производительность - приблизительно 1 литр дистиллированной воды в час.</a:t>
            </a:r>
            <a:endParaRPr lang="ru-RU" dirty="0">
              <a:latin typeface="Times New Roman" pitchFamily="18" charset="0"/>
              <a:cs typeface="Times New Roman" pitchFamily="18" charset="0"/>
            </a:endParaRPr>
          </a:p>
        </p:txBody>
      </p:sp>
      <p:sp>
        <p:nvSpPr>
          <p:cNvPr id="5" name="Прямоугольник 4"/>
          <p:cNvSpPr/>
          <p:nvPr/>
        </p:nvSpPr>
        <p:spPr>
          <a:xfrm>
            <a:off x="4286248" y="4643446"/>
            <a:ext cx="4572000" cy="2031325"/>
          </a:xfrm>
          <a:prstGeom prst="rect">
            <a:avLst/>
          </a:prstGeom>
        </p:spPr>
        <p:txBody>
          <a:bodyPr>
            <a:spAutoFit/>
          </a:bodyPr>
          <a:lstStyle/>
          <a:p>
            <a:r>
              <a:rPr lang="ru-RU" dirty="0" smtClean="0">
                <a:latin typeface="Times New Roman" pitchFamily="18" charset="0"/>
                <a:cs typeface="Times New Roman" pitchFamily="18" charset="0"/>
              </a:rPr>
              <a:t>Среди промышленных дистилляторов наиболее популярны </a:t>
            </a:r>
            <a:r>
              <a:rPr lang="ru-RU" dirty="0" err="1" smtClean="0">
                <a:latin typeface="Times New Roman" pitchFamily="18" charset="0"/>
                <a:cs typeface="Times New Roman" pitchFamily="18" charset="0"/>
              </a:rPr>
              <a:t>аквадистиллятор</a:t>
            </a:r>
            <a:r>
              <a:rPr lang="ru-RU" dirty="0" smtClean="0">
                <a:latin typeface="Times New Roman" pitchFamily="18" charset="0"/>
                <a:cs typeface="Times New Roman" pitchFamily="18" charset="0"/>
              </a:rPr>
              <a:t> ДЭ-4, ДЭ-10 и ДЭ-25, с производительностью, соответственно, 4, 10 и 25 литров в час. Самый популярный </a:t>
            </a:r>
            <a:r>
              <a:rPr lang="ru-RU" dirty="0" err="1" smtClean="0">
                <a:latin typeface="Times New Roman" pitchFamily="18" charset="0"/>
                <a:cs typeface="Times New Roman" pitchFamily="18" charset="0"/>
              </a:rPr>
              <a:t>аквадистиллятор</a:t>
            </a:r>
            <a:r>
              <a:rPr lang="ru-RU" dirty="0" smtClean="0">
                <a:latin typeface="Times New Roman" pitchFamily="18" charset="0"/>
                <a:cs typeface="Times New Roman" pitchFamily="18" charset="0"/>
              </a:rPr>
              <a:t> - ДЭ-4. Дистилляторы ДЭ предназначены для производства очищенной воды.</a:t>
            </a:r>
            <a:endParaRPr lang="ru-RU" dirty="0">
              <a:latin typeface="Times New Roman" pitchFamily="18" charset="0"/>
              <a:cs typeface="Times New Roman" pitchFamily="18" charset="0"/>
            </a:endParaRPr>
          </a:p>
        </p:txBody>
      </p:sp>
      <p:pic>
        <p:nvPicPr>
          <p:cNvPr id="2050" name="Picture 2" descr="http://www.mdkkq.com/UpImg/2010102722484176714.jpg"/>
          <p:cNvPicPr>
            <a:picLocks noChangeAspect="1" noChangeArrowheads="1"/>
          </p:cNvPicPr>
          <p:nvPr/>
        </p:nvPicPr>
        <p:blipFill>
          <a:blip r:embed="rId2"/>
          <a:srcRect/>
          <a:stretch>
            <a:fillRect/>
          </a:stretch>
        </p:blipFill>
        <p:spPr bwMode="auto">
          <a:xfrm>
            <a:off x="428596" y="3214686"/>
            <a:ext cx="3502067" cy="3114671"/>
          </a:xfrm>
          <a:prstGeom prst="rect">
            <a:avLst/>
          </a:prstGeom>
          <a:noFill/>
          <a:effectLst>
            <a:outerShdw blurRad="76200" dir="18900000" sy="23000" kx="-1200000" algn="bl" rotWithShape="0">
              <a:prstClr val="black">
                <a:alpha val="20000"/>
              </a:prstClr>
            </a:outerShdw>
          </a:effectLst>
          <a:scene3d>
            <a:camera prst="perspectiveRight"/>
            <a:lightRig rig="threePt" dir="t"/>
          </a:scene3d>
        </p:spPr>
      </p:pic>
      <p:pic>
        <p:nvPicPr>
          <p:cNvPr id="2052" name="Picture 4" descr="http://board.kompass.ua/_bd/93/93620.jpg"/>
          <p:cNvPicPr>
            <a:picLocks noChangeAspect="1" noChangeArrowheads="1"/>
          </p:cNvPicPr>
          <p:nvPr/>
        </p:nvPicPr>
        <p:blipFill>
          <a:blip r:embed="rId3"/>
          <a:srcRect/>
          <a:stretch>
            <a:fillRect/>
          </a:stretch>
        </p:blipFill>
        <p:spPr bwMode="auto">
          <a:xfrm>
            <a:off x="5429256" y="714356"/>
            <a:ext cx="2788375" cy="3714776"/>
          </a:xfrm>
          <a:prstGeom prst="rect">
            <a:avLst/>
          </a:prstGeom>
          <a:noFill/>
          <a:effectLst>
            <a:outerShdw blurRad="76200" dir="13500000" sy="23000" kx="1200000" algn="br" rotWithShape="0">
              <a:prstClr val="black">
                <a:alpha val="20000"/>
              </a:prstClr>
            </a:outerShdw>
          </a:effectLst>
          <a:scene3d>
            <a:camera prst="perspectiveLeft"/>
            <a:lightRig rig="threePt" dir="t"/>
          </a:scene3d>
        </p:spPr>
      </p:pic>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 calcmode="lin" valueType="num">
                                      <p:cBhvr>
                                        <p:cTn id="12" dur="500" fill="hold"/>
                                        <p:tgtEl>
                                          <p:spTgt spid="2050"/>
                                        </p:tgtEl>
                                        <p:attrNameLst>
                                          <p:attrName>ppt_w</p:attrName>
                                        </p:attrNameLst>
                                      </p:cBhvr>
                                      <p:tavLst>
                                        <p:tav tm="0">
                                          <p:val>
                                            <p:fltVal val="0"/>
                                          </p:val>
                                        </p:tav>
                                        <p:tav tm="100000">
                                          <p:val>
                                            <p:strVal val="#ppt_w"/>
                                          </p:val>
                                        </p:tav>
                                      </p:tavLst>
                                    </p:anim>
                                    <p:anim calcmode="lin" valueType="num">
                                      <p:cBhvr>
                                        <p:cTn id="13" dur="500" fill="hold"/>
                                        <p:tgtEl>
                                          <p:spTgt spid="2050"/>
                                        </p:tgtEl>
                                        <p:attrNameLst>
                                          <p:attrName>ppt_h</p:attrName>
                                        </p:attrNameLst>
                                      </p:cBhvr>
                                      <p:tavLst>
                                        <p:tav tm="0">
                                          <p:val>
                                            <p:fltVal val="0"/>
                                          </p:val>
                                        </p:tav>
                                        <p:tav tm="100000">
                                          <p:val>
                                            <p:strVal val="#ppt_h"/>
                                          </p:val>
                                        </p:tav>
                                      </p:tavLst>
                                    </p:anim>
                                    <p:animEffect transition="in" filter="fade">
                                      <p:cBhvr>
                                        <p:cTn id="14" dur="500"/>
                                        <p:tgtEl>
                                          <p:spTgt spid="2050"/>
                                        </p:tgtEl>
                                      </p:cBhvr>
                                    </p:animEffec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dissolve">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0" fill="hold" nodeType="clickEffect">
                                  <p:stCondLst>
                                    <p:cond delay="0"/>
                                  </p:stCondLst>
                                  <p:childTnLst>
                                    <p:set>
                                      <p:cBhvr>
                                        <p:cTn id="23" dur="1" fill="hold">
                                          <p:stCondLst>
                                            <p:cond delay="0"/>
                                          </p:stCondLst>
                                        </p:cTn>
                                        <p:tgtEl>
                                          <p:spTgt spid="2052"/>
                                        </p:tgtEl>
                                        <p:attrNameLst>
                                          <p:attrName>style.visibility</p:attrName>
                                        </p:attrNameLst>
                                      </p:cBhvr>
                                      <p:to>
                                        <p:strVal val="visible"/>
                                      </p:to>
                                    </p:set>
                                    <p:anim calcmode="lin" valueType="num">
                                      <p:cBhvr>
                                        <p:cTn id="24" dur="500" fill="hold"/>
                                        <p:tgtEl>
                                          <p:spTgt spid="2052"/>
                                        </p:tgtEl>
                                        <p:attrNameLst>
                                          <p:attrName>ppt_w</p:attrName>
                                        </p:attrNameLst>
                                      </p:cBhvr>
                                      <p:tavLst>
                                        <p:tav tm="0">
                                          <p:val>
                                            <p:fltVal val="0"/>
                                          </p:val>
                                        </p:tav>
                                        <p:tav tm="100000">
                                          <p:val>
                                            <p:strVal val="#ppt_w"/>
                                          </p:val>
                                        </p:tav>
                                      </p:tavLst>
                                    </p:anim>
                                    <p:anim calcmode="lin" valueType="num">
                                      <p:cBhvr>
                                        <p:cTn id="25" dur="500" fill="hold"/>
                                        <p:tgtEl>
                                          <p:spTgt spid="2052"/>
                                        </p:tgtEl>
                                        <p:attrNameLst>
                                          <p:attrName>ppt_h</p:attrName>
                                        </p:attrNameLst>
                                      </p:cBhvr>
                                      <p:tavLst>
                                        <p:tav tm="0">
                                          <p:val>
                                            <p:fltVal val="0"/>
                                          </p:val>
                                        </p:tav>
                                        <p:tav tm="100000">
                                          <p:val>
                                            <p:strVal val="#ppt_h"/>
                                          </p:val>
                                        </p:tav>
                                      </p:tavLst>
                                    </p:anim>
                                    <p:animEffect transition="in" filter="fade">
                                      <p:cBhvr>
                                        <p:cTn id="26" dur="5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2" y="-1"/>
          <a:ext cx="9143995" cy="8037805"/>
        </p:xfrm>
        <a:graphic>
          <a:graphicData uri="http://schemas.openxmlformats.org/drawingml/2006/table">
            <a:tbl>
              <a:tblPr>
                <a:tableStyleId>{3C2FFA5D-87B4-456A-9821-1D502468CF0F}</a:tableStyleId>
              </a:tblPr>
              <a:tblGrid>
                <a:gridCol w="1928792"/>
                <a:gridCol w="683778"/>
                <a:gridCol w="1816552"/>
                <a:gridCol w="1143008"/>
                <a:gridCol w="959295"/>
                <a:gridCol w="1612473"/>
                <a:gridCol w="1000097"/>
              </a:tblGrid>
              <a:tr h="601579">
                <a:tc>
                  <a:txBody>
                    <a:bodyPr/>
                    <a:lstStyle/>
                    <a:p>
                      <a:pPr algn="ctr"/>
                      <a:r>
                        <a:rPr lang="ru-RU" sz="1400" b="1" dirty="0">
                          <a:solidFill>
                            <a:srgbClr val="0070C0"/>
                          </a:solidFill>
                        </a:rPr>
                        <a:t>Маркировка</a:t>
                      </a:r>
                      <a:endParaRPr lang="ru-RU" sz="1400" b="1" dirty="0">
                        <a:solidFill>
                          <a:srgbClr val="0070C0"/>
                        </a:solidFill>
                        <a:latin typeface="Times New Roman" pitchFamily="18" charset="0"/>
                        <a:cs typeface="Times New Roman" pitchFamily="18" charset="0"/>
                      </a:endParaRPr>
                    </a:p>
                  </a:txBody>
                  <a:tcPr marL="7130" marR="7130" marT="7130" marB="7130" anchor="ctr"/>
                </a:tc>
                <a:tc>
                  <a:txBody>
                    <a:bodyPr/>
                    <a:lstStyle/>
                    <a:p>
                      <a:pPr algn="ctr"/>
                      <a:r>
                        <a:rPr lang="ru-RU" sz="1400" b="1" dirty="0">
                          <a:solidFill>
                            <a:srgbClr val="0070C0"/>
                          </a:solidFill>
                        </a:rPr>
                        <a:t>Ном. </a:t>
                      </a:r>
                      <a:r>
                        <a:rPr lang="ru-RU" sz="1400" b="1" dirty="0" err="1">
                          <a:solidFill>
                            <a:srgbClr val="0070C0"/>
                          </a:solidFill>
                        </a:rPr>
                        <a:t>произв-ть</a:t>
                      </a:r>
                      <a:r>
                        <a:rPr lang="ru-RU" sz="1400" b="1" dirty="0">
                          <a:solidFill>
                            <a:srgbClr val="0070C0"/>
                          </a:solidFill>
                        </a:rPr>
                        <a:t> (л/час)</a:t>
                      </a:r>
                      <a:endParaRPr lang="ru-RU" sz="1400" b="1" dirty="0">
                        <a:solidFill>
                          <a:srgbClr val="0070C0"/>
                        </a:solidFill>
                        <a:latin typeface="Times New Roman" pitchFamily="18" charset="0"/>
                        <a:cs typeface="Times New Roman" pitchFamily="18" charset="0"/>
                      </a:endParaRPr>
                    </a:p>
                  </a:txBody>
                  <a:tcPr marL="7130" marR="7130" marT="7130" marB="7130" anchor="ctr"/>
                </a:tc>
                <a:tc>
                  <a:txBody>
                    <a:bodyPr/>
                    <a:lstStyle/>
                    <a:p>
                      <a:pPr algn="ctr"/>
                      <a:r>
                        <a:rPr lang="ru-RU" sz="1400" b="1" dirty="0">
                          <a:solidFill>
                            <a:srgbClr val="0070C0"/>
                          </a:solidFill>
                        </a:rPr>
                        <a:t>Электропитание</a:t>
                      </a:r>
                      <a:endParaRPr lang="ru-RU" sz="1400" b="1" dirty="0">
                        <a:solidFill>
                          <a:srgbClr val="0070C0"/>
                        </a:solidFill>
                        <a:latin typeface="Times New Roman" pitchFamily="18" charset="0"/>
                        <a:cs typeface="Times New Roman" pitchFamily="18" charset="0"/>
                      </a:endParaRPr>
                    </a:p>
                  </a:txBody>
                  <a:tcPr marL="7130" marR="7130" marT="7130" marB="7130" anchor="ctr"/>
                </a:tc>
                <a:tc>
                  <a:txBody>
                    <a:bodyPr/>
                    <a:lstStyle/>
                    <a:p>
                      <a:pPr algn="ctr"/>
                      <a:r>
                        <a:rPr lang="ru-RU" sz="1400" b="1" dirty="0">
                          <a:solidFill>
                            <a:srgbClr val="0070C0"/>
                          </a:solidFill>
                        </a:rPr>
                        <a:t>Мощность (кВт)</a:t>
                      </a:r>
                      <a:br>
                        <a:rPr lang="ru-RU" sz="1400" b="1" dirty="0">
                          <a:solidFill>
                            <a:srgbClr val="0070C0"/>
                          </a:solidFill>
                        </a:rPr>
                      </a:br>
                      <a:endParaRPr lang="ru-RU" sz="1400" b="1" dirty="0">
                        <a:solidFill>
                          <a:srgbClr val="0070C0"/>
                        </a:solidFill>
                        <a:latin typeface="Times New Roman" pitchFamily="18" charset="0"/>
                        <a:cs typeface="Times New Roman" pitchFamily="18" charset="0"/>
                      </a:endParaRPr>
                    </a:p>
                  </a:txBody>
                  <a:tcPr marL="7130" marR="7130" marT="7130" marB="7130" anchor="ctr"/>
                </a:tc>
                <a:tc>
                  <a:txBody>
                    <a:bodyPr/>
                    <a:lstStyle/>
                    <a:p>
                      <a:pPr algn="ctr"/>
                      <a:r>
                        <a:rPr lang="ru-RU" sz="1400" b="1" dirty="0">
                          <a:solidFill>
                            <a:srgbClr val="0070C0"/>
                          </a:solidFill>
                        </a:rPr>
                        <a:t>Расход воды на охлаждение (л/час)</a:t>
                      </a:r>
                      <a:br>
                        <a:rPr lang="ru-RU" sz="1400" b="1" dirty="0">
                          <a:solidFill>
                            <a:srgbClr val="0070C0"/>
                          </a:solidFill>
                        </a:rPr>
                      </a:br>
                      <a:endParaRPr lang="ru-RU" sz="1400" b="1" dirty="0">
                        <a:solidFill>
                          <a:srgbClr val="0070C0"/>
                        </a:solidFill>
                        <a:latin typeface="Times New Roman" pitchFamily="18" charset="0"/>
                        <a:cs typeface="Times New Roman" pitchFamily="18" charset="0"/>
                      </a:endParaRPr>
                    </a:p>
                  </a:txBody>
                  <a:tcPr marL="7130" marR="7130" marT="7130" marB="7130" anchor="ctr"/>
                </a:tc>
                <a:tc>
                  <a:txBody>
                    <a:bodyPr/>
                    <a:lstStyle/>
                    <a:p>
                      <a:pPr algn="ctr"/>
                      <a:r>
                        <a:rPr lang="ru-RU" sz="1400" b="1" dirty="0">
                          <a:solidFill>
                            <a:srgbClr val="0070C0"/>
                          </a:solidFill>
                        </a:rPr>
                        <a:t>Габаритные размеры (мм)</a:t>
                      </a:r>
                      <a:br>
                        <a:rPr lang="ru-RU" sz="1400" b="1" dirty="0">
                          <a:solidFill>
                            <a:srgbClr val="0070C0"/>
                          </a:solidFill>
                        </a:rPr>
                      </a:br>
                      <a:endParaRPr lang="ru-RU" sz="1400" b="1" dirty="0">
                        <a:solidFill>
                          <a:srgbClr val="0070C0"/>
                        </a:solidFill>
                        <a:latin typeface="Times New Roman" pitchFamily="18" charset="0"/>
                        <a:cs typeface="Times New Roman" pitchFamily="18" charset="0"/>
                      </a:endParaRPr>
                    </a:p>
                  </a:txBody>
                  <a:tcPr marL="7130" marR="7130" marT="7130" marB="7130" anchor="ctr"/>
                </a:tc>
                <a:tc>
                  <a:txBody>
                    <a:bodyPr/>
                    <a:lstStyle/>
                    <a:p>
                      <a:pPr algn="ctr"/>
                      <a:r>
                        <a:rPr lang="ru-RU" sz="1400" b="1" dirty="0">
                          <a:solidFill>
                            <a:srgbClr val="0070C0"/>
                          </a:solidFill>
                        </a:rPr>
                        <a:t>Масса (кг)</a:t>
                      </a:r>
                      <a:br>
                        <a:rPr lang="ru-RU" sz="1400" b="1" dirty="0">
                          <a:solidFill>
                            <a:srgbClr val="0070C0"/>
                          </a:solidFill>
                        </a:rPr>
                      </a:br>
                      <a:endParaRPr lang="ru-RU" sz="1400" b="1" dirty="0">
                        <a:solidFill>
                          <a:srgbClr val="0070C0"/>
                        </a:solidFill>
                        <a:latin typeface="Times New Roman" pitchFamily="18" charset="0"/>
                        <a:cs typeface="Times New Roman" pitchFamily="18" charset="0"/>
                      </a:endParaRPr>
                    </a:p>
                  </a:txBody>
                  <a:tcPr marL="7130" marR="7130" marT="7130" marB="7130" anchor="ctr"/>
                </a:tc>
              </a:tr>
              <a:tr h="255068">
                <a:tc>
                  <a:txBody>
                    <a:bodyPr/>
                    <a:lstStyle/>
                    <a:p>
                      <a:pPr algn="ctr"/>
                      <a:r>
                        <a:rPr lang="ru-RU" sz="1200" b="1" dirty="0"/>
                        <a:t>Дистиллятор ДЭ-4</a:t>
                      </a:r>
                      <a:endParaRPr lang="ru-RU" sz="1200" b="1" dirty="0">
                        <a:latin typeface="Times New Roman" pitchFamily="18" charset="0"/>
                        <a:cs typeface="Times New Roman" pitchFamily="18" charset="0"/>
                      </a:endParaRPr>
                    </a:p>
                  </a:txBody>
                  <a:tcPr marL="7130" marR="7130" marT="7130" marB="7130" anchor="ctr"/>
                </a:tc>
                <a:tc>
                  <a:txBody>
                    <a:bodyPr/>
                    <a:lstStyle/>
                    <a:p>
                      <a:pPr algn="ctr"/>
                      <a:r>
                        <a:rPr lang="ru-RU" sz="1200" b="1"/>
                        <a:t>4</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220В / 50Гц</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3</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100</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360х220х660</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14</a:t>
                      </a:r>
                      <a:endParaRPr lang="ru-RU" sz="1200" b="1">
                        <a:latin typeface="Times New Roman" pitchFamily="18" charset="0"/>
                        <a:cs typeface="Times New Roman" pitchFamily="18" charset="0"/>
                      </a:endParaRPr>
                    </a:p>
                  </a:txBody>
                  <a:tcPr marL="7130" marR="7130" marT="7130" marB="7130" anchor="ctr"/>
                </a:tc>
              </a:tr>
              <a:tr h="255068">
                <a:tc>
                  <a:txBody>
                    <a:bodyPr/>
                    <a:lstStyle/>
                    <a:p>
                      <a:pPr algn="ctr"/>
                      <a:r>
                        <a:rPr lang="ru-RU" sz="1200" b="1" dirty="0"/>
                        <a:t>Дистиллятор ДЭ-10</a:t>
                      </a:r>
                      <a:endParaRPr lang="ru-RU" sz="1200" b="1" dirty="0">
                        <a:latin typeface="Times New Roman" pitchFamily="18" charset="0"/>
                        <a:cs typeface="Times New Roman" pitchFamily="18" charset="0"/>
                      </a:endParaRPr>
                    </a:p>
                  </a:txBody>
                  <a:tcPr marL="7130" marR="7130" marT="7130" marB="7130" anchor="ctr"/>
                </a:tc>
                <a:tc>
                  <a:txBody>
                    <a:bodyPr/>
                    <a:lstStyle/>
                    <a:p>
                      <a:pPr algn="ctr"/>
                      <a:r>
                        <a:rPr lang="ru-RU" sz="1200" b="1"/>
                        <a:t>10</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 380В / 50Гц</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9</a:t>
                      </a:r>
                      <a:br>
                        <a:rPr lang="ru-RU" sz="1200" b="1"/>
                      </a:b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200</a:t>
                      </a:r>
                      <a:br>
                        <a:rPr lang="ru-RU" sz="1200" b="1"/>
                      </a:b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460х380х630</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35</a:t>
                      </a:r>
                      <a:br>
                        <a:rPr lang="ru-RU" sz="1200" b="1"/>
                      </a:br>
                      <a:endParaRPr lang="ru-RU" sz="1200" b="1">
                        <a:latin typeface="Times New Roman" pitchFamily="18" charset="0"/>
                        <a:cs typeface="Times New Roman" pitchFamily="18" charset="0"/>
                      </a:endParaRPr>
                    </a:p>
                  </a:txBody>
                  <a:tcPr marL="7130" marR="7130" marT="7130" marB="7130" anchor="ctr"/>
                </a:tc>
              </a:tr>
              <a:tr h="255068">
                <a:tc>
                  <a:txBody>
                    <a:bodyPr/>
                    <a:lstStyle/>
                    <a:p>
                      <a:pPr algn="ctr"/>
                      <a:r>
                        <a:rPr lang="ru-RU" sz="1200" b="1" dirty="0"/>
                        <a:t>Дистиллятор ДЭ-25</a:t>
                      </a:r>
                      <a:endParaRPr lang="ru-RU" sz="1200" b="1" dirty="0">
                        <a:latin typeface="Times New Roman" pitchFamily="18" charset="0"/>
                        <a:cs typeface="Times New Roman" pitchFamily="18" charset="0"/>
                      </a:endParaRPr>
                    </a:p>
                  </a:txBody>
                  <a:tcPr marL="7130" marR="7130" marT="7130" marB="7130" anchor="ctr"/>
                </a:tc>
                <a:tc>
                  <a:txBody>
                    <a:bodyPr/>
                    <a:lstStyle/>
                    <a:p>
                      <a:pPr algn="ctr"/>
                      <a:r>
                        <a:rPr lang="ru-RU" sz="1200" b="1"/>
                        <a:t>25</a:t>
                      </a:r>
                      <a:br>
                        <a:rPr lang="ru-RU" sz="1200" b="1"/>
                      </a:b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 380В / 50Гц</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17</a:t>
                      </a:r>
                      <a:br>
                        <a:rPr lang="ru-RU" sz="1200" b="1"/>
                      </a:b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350</a:t>
                      </a:r>
                      <a:br>
                        <a:rPr lang="ru-RU" sz="1200" b="1"/>
                      </a:b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460х380х685</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45</a:t>
                      </a:r>
                      <a:endParaRPr lang="ru-RU" sz="1200" b="1">
                        <a:latin typeface="Times New Roman" pitchFamily="18" charset="0"/>
                        <a:cs typeface="Times New Roman" pitchFamily="18" charset="0"/>
                      </a:endParaRPr>
                    </a:p>
                  </a:txBody>
                  <a:tcPr marL="7130" marR="7130" marT="7130" marB="7130" anchor="ctr"/>
                </a:tc>
              </a:tr>
              <a:tr h="370574">
                <a:tc>
                  <a:txBody>
                    <a:bodyPr/>
                    <a:lstStyle/>
                    <a:p>
                      <a:pPr algn="ctr"/>
                      <a:r>
                        <a:rPr lang="ru-RU" sz="1200" b="1"/>
                        <a:t>Дистиллятор ДЭ-40</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40</a:t>
                      </a:r>
                      <a:br>
                        <a:rPr lang="ru-RU" sz="1200" b="1"/>
                      </a:b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380В / 50Гц</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24</a:t>
                      </a:r>
                      <a:br>
                        <a:rPr lang="ru-RU" sz="1200" b="1"/>
                      </a:b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320</a:t>
                      </a:r>
                      <a:br>
                        <a:rPr lang="ru-RU" sz="1200" b="1"/>
                      </a:b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560х420х1100 </a:t>
                      </a:r>
                      <a:br>
                        <a:rPr lang="ru-RU" sz="1200" b="1"/>
                      </a:b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45,5</a:t>
                      </a:r>
                      <a:endParaRPr lang="ru-RU" sz="1200" b="1">
                        <a:latin typeface="Times New Roman" pitchFamily="18" charset="0"/>
                        <a:cs typeface="Times New Roman" pitchFamily="18" charset="0"/>
                      </a:endParaRPr>
                    </a:p>
                  </a:txBody>
                  <a:tcPr marL="7130" marR="7130" marT="7130" marB="7130" anchor="ctr"/>
                </a:tc>
              </a:tr>
              <a:tr h="370574">
                <a:tc>
                  <a:txBody>
                    <a:bodyPr/>
                    <a:lstStyle/>
                    <a:p>
                      <a:pPr algn="ctr"/>
                      <a:r>
                        <a:rPr lang="ru-RU" sz="1200" b="1"/>
                        <a:t>Дистиллятор ДЭ-50</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dirty="0"/>
                        <a:t>50</a:t>
                      </a:r>
                      <a:br>
                        <a:rPr lang="ru-RU" sz="1200" b="1" dirty="0"/>
                      </a:br>
                      <a:endParaRPr lang="ru-RU" sz="1200" b="1" dirty="0">
                        <a:latin typeface="Times New Roman" pitchFamily="18" charset="0"/>
                        <a:cs typeface="Times New Roman" pitchFamily="18" charset="0"/>
                      </a:endParaRPr>
                    </a:p>
                  </a:txBody>
                  <a:tcPr marL="7130" marR="7130" marT="7130" marB="7130" anchor="ctr"/>
                </a:tc>
                <a:tc>
                  <a:txBody>
                    <a:bodyPr/>
                    <a:lstStyle/>
                    <a:p>
                      <a:pPr algn="ctr"/>
                      <a:r>
                        <a:rPr lang="ru-RU" sz="1200" b="1"/>
                        <a:t>380В / 50Гц</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33</a:t>
                      </a:r>
                      <a:br>
                        <a:rPr lang="ru-RU" sz="1200" b="1"/>
                      </a:b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400</a:t>
                      </a:r>
                      <a:br>
                        <a:rPr lang="ru-RU" sz="1200" b="1"/>
                      </a:b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440х580х1060 </a:t>
                      </a:r>
                      <a:br>
                        <a:rPr lang="ru-RU" sz="1200" b="1"/>
                      </a:b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51</a:t>
                      </a:r>
                      <a:endParaRPr lang="ru-RU" sz="1200" b="1">
                        <a:latin typeface="Times New Roman" pitchFamily="18" charset="0"/>
                        <a:cs typeface="Times New Roman" pitchFamily="18" charset="0"/>
                      </a:endParaRPr>
                    </a:p>
                  </a:txBody>
                  <a:tcPr marL="7130" marR="7130" marT="7130" marB="7130" anchor="ctr"/>
                </a:tc>
              </a:tr>
              <a:tr h="255068">
                <a:tc>
                  <a:txBody>
                    <a:bodyPr/>
                    <a:lstStyle/>
                    <a:p>
                      <a:pPr algn="ctr"/>
                      <a:r>
                        <a:rPr lang="ru-RU" sz="1200" b="1"/>
                        <a:t>Дистиллятор ДЭ-70</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70</a:t>
                      </a:r>
                      <a:br>
                        <a:rPr lang="ru-RU" sz="1200" b="1"/>
                      </a:b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380В / 50Гц</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46</a:t>
                      </a:r>
                      <a:br>
                        <a:rPr lang="ru-RU" sz="1200" b="1"/>
                      </a:b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520</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580х710х1010</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63</a:t>
                      </a:r>
                      <a:endParaRPr lang="ru-RU" sz="1200" b="1">
                        <a:latin typeface="Times New Roman" pitchFamily="18" charset="0"/>
                        <a:cs typeface="Times New Roman" pitchFamily="18" charset="0"/>
                      </a:endParaRPr>
                    </a:p>
                  </a:txBody>
                  <a:tcPr marL="7130" marR="7130" marT="7130" marB="7130" anchor="ctr"/>
                </a:tc>
              </a:tr>
              <a:tr h="255068">
                <a:tc>
                  <a:txBody>
                    <a:bodyPr/>
                    <a:lstStyle/>
                    <a:p>
                      <a:pPr algn="ctr"/>
                      <a:r>
                        <a:rPr lang="ru-RU" sz="1200" b="1"/>
                        <a:t>Дистиллятор ДЭ-100</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100</a:t>
                      </a:r>
                      <a:br>
                        <a:rPr lang="ru-RU" sz="1200" b="1"/>
                      </a:b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dirty="0"/>
                        <a:t>380В / 50Гц</a:t>
                      </a:r>
                      <a:endParaRPr lang="ru-RU" sz="1200" b="1" dirty="0">
                        <a:latin typeface="Times New Roman" pitchFamily="18" charset="0"/>
                        <a:cs typeface="Times New Roman" pitchFamily="18" charset="0"/>
                      </a:endParaRPr>
                    </a:p>
                  </a:txBody>
                  <a:tcPr marL="7130" marR="7130" marT="7130" marB="7130" anchor="ctr"/>
                </a:tc>
                <a:tc>
                  <a:txBody>
                    <a:bodyPr/>
                    <a:lstStyle/>
                    <a:p>
                      <a:pPr algn="ctr"/>
                      <a:r>
                        <a:rPr lang="ru-RU" sz="1200" b="1"/>
                        <a:t>59</a:t>
                      </a:r>
                      <a:br>
                        <a:rPr lang="ru-RU" sz="1200" b="1"/>
                      </a:b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750</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630х810х1270</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83</a:t>
                      </a:r>
                      <a:endParaRPr lang="ru-RU" sz="1200" b="1">
                        <a:latin typeface="Times New Roman" pitchFamily="18" charset="0"/>
                        <a:cs typeface="Times New Roman" pitchFamily="18" charset="0"/>
                      </a:endParaRPr>
                    </a:p>
                  </a:txBody>
                  <a:tcPr marL="7130" marR="7130" marT="7130" marB="7130" anchor="ctr"/>
                </a:tc>
              </a:tr>
              <a:tr h="370574">
                <a:tc>
                  <a:txBody>
                    <a:bodyPr/>
                    <a:lstStyle/>
                    <a:p>
                      <a:pPr algn="ctr"/>
                      <a:r>
                        <a:rPr lang="ru-RU" sz="1200" b="1" dirty="0"/>
                        <a:t>Дистиллятор ДЭ-140</a:t>
                      </a:r>
                      <a:endParaRPr lang="ru-RU" sz="1200" b="1" dirty="0">
                        <a:latin typeface="Times New Roman" pitchFamily="18" charset="0"/>
                        <a:cs typeface="Times New Roman" pitchFamily="18" charset="0"/>
                      </a:endParaRPr>
                    </a:p>
                  </a:txBody>
                  <a:tcPr marL="7130" marR="7130" marT="7130" marB="7130" anchor="ctr"/>
                </a:tc>
                <a:tc>
                  <a:txBody>
                    <a:bodyPr/>
                    <a:lstStyle/>
                    <a:p>
                      <a:pPr algn="ctr"/>
                      <a:r>
                        <a:rPr lang="ru-RU" sz="1200" b="1"/>
                        <a:t>140</a:t>
                      </a:r>
                      <a:br>
                        <a:rPr lang="ru-RU" sz="1200" b="1"/>
                      </a:b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dirty="0"/>
                        <a:t>380В / 50Гц</a:t>
                      </a:r>
                      <a:endParaRPr lang="ru-RU" sz="1200" b="1" dirty="0">
                        <a:latin typeface="Times New Roman" pitchFamily="18" charset="0"/>
                        <a:cs typeface="Times New Roman" pitchFamily="18" charset="0"/>
                      </a:endParaRPr>
                    </a:p>
                  </a:txBody>
                  <a:tcPr marL="7130" marR="7130" marT="7130" marB="7130" anchor="ctr"/>
                </a:tc>
                <a:tc>
                  <a:txBody>
                    <a:bodyPr/>
                    <a:lstStyle/>
                    <a:p>
                      <a:pPr algn="ctr"/>
                      <a:r>
                        <a:rPr lang="ru-RU" sz="1200" b="1"/>
                        <a:t>75</a:t>
                      </a:r>
                      <a:br>
                        <a:rPr lang="ru-RU" sz="1200" b="1"/>
                      </a:b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1000</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630х810х1420 </a:t>
                      </a:r>
                      <a:br>
                        <a:rPr lang="ru-RU" sz="1200" b="1"/>
                      </a:b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90</a:t>
                      </a:r>
                      <a:endParaRPr lang="ru-RU" sz="1200" b="1">
                        <a:latin typeface="Times New Roman" pitchFamily="18" charset="0"/>
                        <a:cs typeface="Times New Roman" pitchFamily="18" charset="0"/>
                      </a:endParaRPr>
                    </a:p>
                  </a:txBody>
                  <a:tcPr marL="7130" marR="7130" marT="7130" marB="7130" anchor="ctr"/>
                </a:tc>
              </a:tr>
              <a:tr h="486077">
                <a:tc>
                  <a:txBody>
                    <a:bodyPr/>
                    <a:lstStyle/>
                    <a:p>
                      <a:pPr algn="ctr"/>
                      <a:r>
                        <a:rPr lang="ru-RU" sz="1200" b="1"/>
                        <a:t>Бидистиллятор БС стеклянный</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3,2</a:t>
                      </a:r>
                      <a:br>
                        <a:rPr lang="ru-RU" sz="1200" b="1"/>
                      </a:b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dirty="0"/>
                        <a:t>127/220, 220/380 В, 50 Гц</a:t>
                      </a:r>
                      <a:endParaRPr lang="ru-RU" sz="1200" b="1" dirty="0">
                        <a:latin typeface="Times New Roman" pitchFamily="18" charset="0"/>
                        <a:cs typeface="Times New Roman" pitchFamily="18" charset="0"/>
                      </a:endParaRPr>
                    </a:p>
                  </a:txBody>
                  <a:tcPr marL="7130" marR="7130" marT="7130" marB="7130" anchor="ctr"/>
                </a:tc>
                <a:tc>
                  <a:txBody>
                    <a:bodyPr/>
                    <a:lstStyle/>
                    <a:p>
                      <a:pPr algn="ctr"/>
                      <a:r>
                        <a:rPr lang="ru-RU" sz="1200" b="1"/>
                        <a:t>5,5</a:t>
                      </a:r>
                      <a:br>
                        <a:rPr lang="ru-RU" sz="1200" b="1"/>
                      </a:b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25</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a:t>
                      </a:r>
                      <a:br>
                        <a:rPr lang="ru-RU" sz="1200" b="1"/>
                      </a:b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29</a:t>
                      </a:r>
                      <a:endParaRPr lang="ru-RU" sz="1200" b="1">
                        <a:latin typeface="Times New Roman" pitchFamily="18" charset="0"/>
                        <a:cs typeface="Times New Roman" pitchFamily="18" charset="0"/>
                      </a:endParaRPr>
                    </a:p>
                  </a:txBody>
                  <a:tcPr marL="7130" marR="7130" marT="7130" marB="7130" anchor="ctr"/>
                </a:tc>
              </a:tr>
              <a:tr h="370574">
                <a:tc>
                  <a:txBody>
                    <a:bodyPr/>
                    <a:lstStyle/>
                    <a:p>
                      <a:pPr algn="ctr"/>
                      <a:r>
                        <a:rPr lang="ru-RU" sz="1200" b="1"/>
                        <a:t>Аквадистиллятор АДЭа-4</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4</a:t>
                      </a:r>
                      <a:br>
                        <a:rPr lang="ru-RU" sz="1200" b="1"/>
                      </a:b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dirty="0"/>
                        <a:t>220В / 50Гц</a:t>
                      </a:r>
                      <a:endParaRPr lang="ru-RU" sz="1200" b="1" dirty="0">
                        <a:latin typeface="Times New Roman" pitchFamily="18" charset="0"/>
                        <a:cs typeface="Times New Roman" pitchFamily="18" charset="0"/>
                      </a:endParaRPr>
                    </a:p>
                  </a:txBody>
                  <a:tcPr marL="7130" marR="7130" marT="7130" marB="7130" anchor="ctr"/>
                </a:tc>
                <a:tc>
                  <a:txBody>
                    <a:bodyPr/>
                    <a:lstStyle/>
                    <a:p>
                      <a:pPr algn="ctr"/>
                      <a:r>
                        <a:rPr lang="ru-RU" sz="1200" b="1" dirty="0"/>
                        <a:t>3</a:t>
                      </a:r>
                      <a:br>
                        <a:rPr lang="ru-RU" sz="1200" b="1" dirty="0"/>
                      </a:br>
                      <a:endParaRPr lang="ru-RU" sz="1200" b="1" dirty="0">
                        <a:latin typeface="Times New Roman" pitchFamily="18" charset="0"/>
                        <a:cs typeface="Times New Roman" pitchFamily="18" charset="0"/>
                      </a:endParaRPr>
                    </a:p>
                  </a:txBody>
                  <a:tcPr marL="7130" marR="7130" marT="7130" marB="7130" anchor="ctr"/>
                </a:tc>
                <a:tc>
                  <a:txBody>
                    <a:bodyPr/>
                    <a:lstStyle/>
                    <a:p>
                      <a:pPr algn="ctr"/>
                      <a:r>
                        <a:rPr lang="ru-RU" sz="1200" b="1"/>
                        <a:t>-</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252х320х550</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14</a:t>
                      </a:r>
                      <a:endParaRPr lang="ru-RU" sz="1200" b="1">
                        <a:latin typeface="Times New Roman" pitchFamily="18" charset="0"/>
                        <a:cs typeface="Times New Roman" pitchFamily="18" charset="0"/>
                      </a:endParaRPr>
                    </a:p>
                  </a:txBody>
                  <a:tcPr marL="7130" marR="7130" marT="7130" marB="7130" anchor="ctr"/>
                </a:tc>
              </a:tr>
              <a:tr h="370574">
                <a:tc>
                  <a:txBody>
                    <a:bodyPr/>
                    <a:lstStyle/>
                    <a:p>
                      <a:pPr algn="ctr"/>
                      <a:r>
                        <a:rPr lang="ru-RU" sz="1200" b="1"/>
                        <a:t>Аквадистиллятор АДЭа-10</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10</a:t>
                      </a:r>
                      <a:br>
                        <a:rPr lang="ru-RU" sz="1200" b="1"/>
                      </a:b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220В / 50Гц</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dirty="0"/>
                        <a:t>9</a:t>
                      </a:r>
                      <a:br>
                        <a:rPr lang="ru-RU" sz="1200" b="1" dirty="0"/>
                      </a:br>
                      <a:endParaRPr lang="ru-RU" sz="1200" b="1" dirty="0">
                        <a:latin typeface="Times New Roman" pitchFamily="18" charset="0"/>
                        <a:cs typeface="Times New Roman" pitchFamily="18" charset="0"/>
                      </a:endParaRPr>
                    </a:p>
                  </a:txBody>
                  <a:tcPr marL="7130" marR="7130" marT="7130" marB="7130" anchor="ctr"/>
                </a:tc>
                <a:tc>
                  <a:txBody>
                    <a:bodyPr/>
                    <a:lstStyle/>
                    <a:p>
                      <a:pPr algn="ctr"/>
                      <a:r>
                        <a:rPr lang="ru-RU" sz="1200" b="1"/>
                        <a:t>-</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620х275х665 </a:t>
                      </a:r>
                      <a:br>
                        <a:rPr lang="ru-RU" sz="1200" b="1"/>
                      </a:b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20</a:t>
                      </a:r>
                      <a:endParaRPr lang="ru-RU" sz="1200" b="1">
                        <a:latin typeface="Times New Roman" pitchFamily="18" charset="0"/>
                        <a:cs typeface="Times New Roman" pitchFamily="18" charset="0"/>
                      </a:endParaRPr>
                    </a:p>
                  </a:txBody>
                  <a:tcPr marL="7130" marR="7130" marT="7130" marB="7130" anchor="ctr"/>
                </a:tc>
              </a:tr>
              <a:tr h="370574">
                <a:tc>
                  <a:txBody>
                    <a:bodyPr/>
                    <a:lstStyle/>
                    <a:p>
                      <a:pPr algn="ctr"/>
                      <a:r>
                        <a:rPr lang="ru-RU" sz="1200" b="1"/>
                        <a:t>Аквадистиллятор АДЭа-25</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25</a:t>
                      </a:r>
                      <a:br>
                        <a:rPr lang="ru-RU" sz="1200" b="1"/>
                      </a:b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380В / 50Гц</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dirty="0"/>
                        <a:t>20</a:t>
                      </a:r>
                      <a:br>
                        <a:rPr lang="ru-RU" sz="1200" b="1" dirty="0"/>
                      </a:br>
                      <a:endParaRPr lang="ru-RU" sz="1200" b="1" dirty="0">
                        <a:latin typeface="Times New Roman" pitchFamily="18" charset="0"/>
                        <a:cs typeface="Times New Roman" pitchFamily="18" charset="0"/>
                      </a:endParaRPr>
                    </a:p>
                  </a:txBody>
                  <a:tcPr marL="7130" marR="7130" marT="7130" marB="7130" anchor="ctr"/>
                </a:tc>
                <a:tc>
                  <a:txBody>
                    <a:bodyPr/>
                    <a:lstStyle/>
                    <a:p>
                      <a:pPr algn="ctr"/>
                      <a:r>
                        <a:rPr lang="ru-RU" sz="1200" b="1"/>
                        <a:t>-</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730х385х910</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48</a:t>
                      </a:r>
                      <a:endParaRPr lang="ru-RU" sz="1200" b="1">
                        <a:latin typeface="Times New Roman" pitchFamily="18" charset="0"/>
                        <a:cs typeface="Times New Roman" pitchFamily="18" charset="0"/>
                      </a:endParaRPr>
                    </a:p>
                  </a:txBody>
                  <a:tcPr marL="7130" marR="7130" marT="7130" marB="7130" anchor="ctr"/>
                </a:tc>
              </a:tr>
              <a:tr h="255068">
                <a:tc>
                  <a:txBody>
                    <a:bodyPr/>
                    <a:lstStyle/>
                    <a:p>
                      <a:pPr algn="ctr"/>
                      <a:r>
                        <a:rPr lang="ru-RU" sz="1200" b="1"/>
                        <a:t>Дистиллятор АДЭ-0,9</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0,9</a:t>
                      </a:r>
                      <a:br>
                        <a:rPr lang="ru-RU" sz="1200" b="1"/>
                      </a:b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220В / 50Гц</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dirty="0"/>
                        <a:t>0,87</a:t>
                      </a:r>
                      <a:br>
                        <a:rPr lang="ru-RU" sz="1200" b="1" dirty="0"/>
                      </a:br>
                      <a:endParaRPr lang="ru-RU" sz="1200" b="1" dirty="0">
                        <a:latin typeface="Times New Roman" pitchFamily="18" charset="0"/>
                        <a:cs typeface="Times New Roman" pitchFamily="18" charset="0"/>
                      </a:endParaRPr>
                    </a:p>
                  </a:txBody>
                  <a:tcPr marL="7130" marR="7130" marT="7130" marB="7130" anchor="ctr"/>
                </a:tc>
                <a:tc>
                  <a:txBody>
                    <a:bodyPr/>
                    <a:lstStyle/>
                    <a:p>
                      <a:pPr algn="ctr"/>
                      <a:r>
                        <a:rPr lang="ru-RU" sz="1200" b="1" dirty="0"/>
                        <a:t>0</a:t>
                      </a:r>
                      <a:endParaRPr lang="ru-RU" sz="1200" b="1" dirty="0">
                        <a:latin typeface="Times New Roman" pitchFamily="18" charset="0"/>
                        <a:cs typeface="Times New Roman" pitchFamily="18" charset="0"/>
                      </a:endParaRPr>
                    </a:p>
                  </a:txBody>
                  <a:tcPr marL="7130" marR="7130" marT="7130" marB="7130" anchor="ctr"/>
                </a:tc>
                <a:tc>
                  <a:txBody>
                    <a:bodyPr/>
                    <a:lstStyle/>
                    <a:p>
                      <a:pPr algn="ctr"/>
                      <a:r>
                        <a:rPr lang="ru-RU" sz="1200" b="1"/>
                        <a:t>210х250х540</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4,5</a:t>
                      </a:r>
                      <a:endParaRPr lang="ru-RU" sz="1200" b="1">
                        <a:latin typeface="Times New Roman" pitchFamily="18" charset="0"/>
                        <a:cs typeface="Times New Roman" pitchFamily="18" charset="0"/>
                      </a:endParaRPr>
                    </a:p>
                  </a:txBody>
                  <a:tcPr marL="7130" marR="7130" marT="7130" marB="7130" anchor="ctr"/>
                </a:tc>
              </a:tr>
              <a:tr h="370574">
                <a:tc>
                  <a:txBody>
                    <a:bodyPr/>
                    <a:lstStyle/>
                    <a:p>
                      <a:pPr algn="ctr"/>
                      <a:r>
                        <a:rPr lang="ru-RU" sz="1200" b="1"/>
                        <a:t>Дистиллятор АДЭ-5</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5</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220В / 50Гц</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dirty="0"/>
                        <a:t>3,6 + 10%</a:t>
                      </a:r>
                      <a:endParaRPr lang="ru-RU" sz="1200" b="1" dirty="0">
                        <a:latin typeface="Times New Roman" pitchFamily="18" charset="0"/>
                        <a:cs typeface="Times New Roman" pitchFamily="18" charset="0"/>
                      </a:endParaRPr>
                    </a:p>
                  </a:txBody>
                  <a:tcPr marL="7130" marR="7130" marT="7130" marB="7130" anchor="ctr"/>
                </a:tc>
                <a:tc>
                  <a:txBody>
                    <a:bodyPr/>
                    <a:lstStyle/>
                    <a:p>
                      <a:pPr algn="ctr"/>
                      <a:r>
                        <a:rPr lang="ru-RU" sz="1200" b="1" dirty="0"/>
                        <a:t>38 + 10%</a:t>
                      </a:r>
                      <a:endParaRPr lang="ru-RU" sz="1200" b="1" dirty="0">
                        <a:latin typeface="Times New Roman" pitchFamily="18" charset="0"/>
                        <a:cs typeface="Times New Roman" pitchFamily="18" charset="0"/>
                      </a:endParaRPr>
                    </a:p>
                  </a:txBody>
                  <a:tcPr marL="7130" marR="7130" marT="7130" marB="7130" anchor="ctr"/>
                </a:tc>
                <a:tc>
                  <a:txBody>
                    <a:bodyPr/>
                    <a:lstStyle/>
                    <a:p>
                      <a:pPr algn="ctr"/>
                      <a:r>
                        <a:rPr lang="ru-RU" sz="1200" b="1"/>
                        <a:t>310х450х550 </a:t>
                      </a:r>
                      <a:br>
                        <a:rPr lang="ru-RU" sz="1200" b="1"/>
                      </a:b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15,9</a:t>
                      </a:r>
                      <a:endParaRPr lang="ru-RU" sz="1200" b="1">
                        <a:latin typeface="Times New Roman" pitchFamily="18" charset="0"/>
                        <a:cs typeface="Times New Roman" pitchFamily="18" charset="0"/>
                      </a:endParaRPr>
                    </a:p>
                  </a:txBody>
                  <a:tcPr marL="7130" marR="7130" marT="7130" marB="7130" anchor="ctr"/>
                </a:tc>
              </a:tr>
              <a:tr h="255068">
                <a:tc>
                  <a:txBody>
                    <a:bodyPr/>
                    <a:lstStyle/>
                    <a:p>
                      <a:pPr algn="ctr"/>
                      <a:r>
                        <a:rPr lang="ru-RU" sz="1200" b="1"/>
                        <a:t>Дистиллятор АДЭ-15</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15</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380В / 50Гц</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10,5 + 10%</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dirty="0"/>
                        <a:t>120 + 10%</a:t>
                      </a:r>
                      <a:endParaRPr lang="ru-RU" sz="1200" b="1" dirty="0">
                        <a:latin typeface="Times New Roman" pitchFamily="18" charset="0"/>
                        <a:cs typeface="Times New Roman" pitchFamily="18" charset="0"/>
                      </a:endParaRPr>
                    </a:p>
                  </a:txBody>
                  <a:tcPr marL="7130" marR="7130" marT="7130" marB="7130" anchor="ctr"/>
                </a:tc>
                <a:tc>
                  <a:txBody>
                    <a:bodyPr/>
                    <a:lstStyle/>
                    <a:p>
                      <a:pPr algn="ctr"/>
                      <a:r>
                        <a:rPr lang="ru-RU" sz="1200" b="1"/>
                        <a:t>400х610х900</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18,5</a:t>
                      </a:r>
                      <a:endParaRPr lang="ru-RU" sz="1200" b="1">
                        <a:latin typeface="Times New Roman" pitchFamily="18" charset="0"/>
                        <a:cs typeface="Times New Roman" pitchFamily="18" charset="0"/>
                      </a:endParaRPr>
                    </a:p>
                  </a:txBody>
                  <a:tcPr marL="7130" marR="7130" marT="7130" marB="7130" anchor="ctr"/>
                </a:tc>
              </a:tr>
              <a:tr h="255068">
                <a:tc>
                  <a:txBody>
                    <a:bodyPr/>
                    <a:lstStyle/>
                    <a:p>
                      <a:pPr algn="ctr"/>
                      <a:r>
                        <a:rPr lang="ru-RU" sz="1200" b="1"/>
                        <a:t>Дистиллятор АДЭ-25</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25</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380В / 50Гц</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17,7 + 10%</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dirty="0"/>
                        <a:t>240 + 10%</a:t>
                      </a:r>
                      <a:endParaRPr lang="ru-RU" sz="1200" b="1" dirty="0">
                        <a:latin typeface="Times New Roman" pitchFamily="18" charset="0"/>
                        <a:cs typeface="Times New Roman" pitchFamily="18" charset="0"/>
                      </a:endParaRPr>
                    </a:p>
                  </a:txBody>
                  <a:tcPr marL="7130" marR="7130" marT="7130" marB="7130" anchor="ctr"/>
                </a:tc>
                <a:tc>
                  <a:txBody>
                    <a:bodyPr/>
                    <a:lstStyle/>
                    <a:p>
                      <a:pPr algn="ctr"/>
                      <a:r>
                        <a:rPr lang="ru-RU" sz="1200" b="1" dirty="0"/>
                        <a:t>400х610х1100</a:t>
                      </a:r>
                      <a:endParaRPr lang="ru-RU" sz="1200" b="1" dirty="0">
                        <a:latin typeface="Times New Roman" pitchFamily="18" charset="0"/>
                        <a:cs typeface="Times New Roman" pitchFamily="18" charset="0"/>
                      </a:endParaRPr>
                    </a:p>
                  </a:txBody>
                  <a:tcPr marL="7130" marR="7130" marT="7130" marB="7130" anchor="ctr"/>
                </a:tc>
                <a:tc>
                  <a:txBody>
                    <a:bodyPr/>
                    <a:lstStyle/>
                    <a:p>
                      <a:pPr algn="ctr"/>
                      <a:r>
                        <a:rPr lang="ru-RU" sz="1200" b="1"/>
                        <a:t>32,4</a:t>
                      </a:r>
                      <a:endParaRPr lang="ru-RU" sz="1200" b="1">
                        <a:latin typeface="Times New Roman" pitchFamily="18" charset="0"/>
                        <a:cs typeface="Times New Roman" pitchFamily="18" charset="0"/>
                      </a:endParaRPr>
                    </a:p>
                  </a:txBody>
                  <a:tcPr marL="7130" marR="7130" marT="7130" marB="7130" anchor="ctr"/>
                </a:tc>
              </a:tr>
              <a:tr h="255068">
                <a:tc>
                  <a:txBody>
                    <a:bodyPr/>
                    <a:lstStyle/>
                    <a:p>
                      <a:pPr algn="ctr"/>
                      <a:r>
                        <a:rPr lang="ru-RU" sz="1200" b="1"/>
                        <a:t>Дистиллятор АДЭ-40</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40</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380В / 50Гц</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27 + 10%</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270 + 10%</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dirty="0"/>
                        <a:t>520х730х1170</a:t>
                      </a:r>
                      <a:endParaRPr lang="ru-RU" sz="1200" b="1" dirty="0">
                        <a:latin typeface="Times New Roman" pitchFamily="18" charset="0"/>
                        <a:cs typeface="Times New Roman" pitchFamily="18" charset="0"/>
                      </a:endParaRPr>
                    </a:p>
                  </a:txBody>
                  <a:tcPr marL="7130" marR="7130" marT="7130" marB="7130" anchor="ctr"/>
                </a:tc>
                <a:tc>
                  <a:txBody>
                    <a:bodyPr/>
                    <a:lstStyle/>
                    <a:p>
                      <a:pPr algn="ctr"/>
                      <a:r>
                        <a:rPr lang="ru-RU" sz="1200" b="1"/>
                        <a:t>56</a:t>
                      </a:r>
                      <a:endParaRPr lang="ru-RU" sz="1200" b="1">
                        <a:latin typeface="Times New Roman" pitchFamily="18" charset="0"/>
                        <a:cs typeface="Times New Roman" pitchFamily="18" charset="0"/>
                      </a:endParaRPr>
                    </a:p>
                  </a:txBody>
                  <a:tcPr marL="7130" marR="7130" marT="7130" marB="7130" anchor="ctr"/>
                </a:tc>
              </a:tr>
              <a:tr h="255068">
                <a:tc>
                  <a:txBody>
                    <a:bodyPr/>
                    <a:lstStyle/>
                    <a:p>
                      <a:pPr algn="ctr"/>
                      <a:r>
                        <a:rPr lang="ru-RU" sz="1200" b="1"/>
                        <a:t>Дистиллятор АДЭ-50</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50</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380В / 50Гц</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36 +10%</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330 + 10%</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dirty="0"/>
                        <a:t>520х730х1170</a:t>
                      </a:r>
                      <a:endParaRPr lang="ru-RU" sz="1200" b="1" dirty="0">
                        <a:latin typeface="Times New Roman" pitchFamily="18" charset="0"/>
                        <a:cs typeface="Times New Roman" pitchFamily="18" charset="0"/>
                      </a:endParaRPr>
                    </a:p>
                  </a:txBody>
                  <a:tcPr marL="7130" marR="7130" marT="7130" marB="7130" anchor="ctr"/>
                </a:tc>
                <a:tc>
                  <a:txBody>
                    <a:bodyPr/>
                    <a:lstStyle/>
                    <a:p>
                      <a:pPr algn="ctr"/>
                      <a:r>
                        <a:rPr lang="ru-RU" sz="1200" b="1"/>
                        <a:t>58</a:t>
                      </a:r>
                      <a:endParaRPr lang="ru-RU" sz="1200" b="1">
                        <a:latin typeface="Times New Roman" pitchFamily="18" charset="0"/>
                        <a:cs typeface="Times New Roman" pitchFamily="18" charset="0"/>
                      </a:endParaRPr>
                    </a:p>
                  </a:txBody>
                  <a:tcPr marL="7130" marR="7130" marT="7130" marB="7130" anchor="ctr"/>
                </a:tc>
              </a:tr>
              <a:tr h="255068">
                <a:tc>
                  <a:txBody>
                    <a:bodyPr/>
                    <a:lstStyle/>
                    <a:p>
                      <a:pPr algn="ctr"/>
                      <a:r>
                        <a:rPr lang="ru-RU" sz="1200" b="1"/>
                        <a:t>Дистиллятор АЭ-10</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10</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220В / 50Гц</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8</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dirty="0"/>
                        <a:t>890х585х300</a:t>
                      </a:r>
                      <a:endParaRPr lang="ru-RU" sz="1200" b="1" dirty="0">
                        <a:latin typeface="Times New Roman" pitchFamily="18" charset="0"/>
                        <a:cs typeface="Times New Roman" pitchFamily="18" charset="0"/>
                      </a:endParaRPr>
                    </a:p>
                  </a:txBody>
                  <a:tcPr marL="7130" marR="7130" marT="7130" marB="7130" anchor="ctr"/>
                </a:tc>
                <a:tc>
                  <a:txBody>
                    <a:bodyPr/>
                    <a:lstStyle/>
                    <a:p>
                      <a:pPr algn="ctr"/>
                      <a:r>
                        <a:rPr lang="ru-RU" sz="1200" b="1" dirty="0"/>
                        <a:t>17,5</a:t>
                      </a:r>
                      <a:endParaRPr lang="ru-RU" sz="1200" b="1" dirty="0">
                        <a:latin typeface="Times New Roman" pitchFamily="18" charset="0"/>
                        <a:cs typeface="Times New Roman" pitchFamily="18" charset="0"/>
                      </a:endParaRPr>
                    </a:p>
                  </a:txBody>
                  <a:tcPr marL="7130" marR="7130" marT="7130" marB="7130" anchor="ctr"/>
                </a:tc>
              </a:tr>
              <a:tr h="370574">
                <a:tc>
                  <a:txBody>
                    <a:bodyPr/>
                    <a:lstStyle/>
                    <a:p>
                      <a:pPr algn="ctr"/>
                      <a:r>
                        <a:rPr lang="ru-RU" sz="1200" b="1"/>
                        <a:t>Дистиллятор АЭ-25</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25</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380В / 50Гц</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20</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a:t>
                      </a: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a:t>1200х700х400 </a:t>
                      </a:r>
                      <a:br>
                        <a:rPr lang="ru-RU" sz="1200" b="1"/>
                      </a:br>
                      <a:endParaRPr lang="ru-RU" sz="1200" b="1">
                        <a:latin typeface="Times New Roman" pitchFamily="18" charset="0"/>
                        <a:cs typeface="Times New Roman" pitchFamily="18" charset="0"/>
                      </a:endParaRPr>
                    </a:p>
                  </a:txBody>
                  <a:tcPr marL="7130" marR="7130" marT="7130" marB="7130" anchor="ctr"/>
                </a:tc>
                <a:tc>
                  <a:txBody>
                    <a:bodyPr/>
                    <a:lstStyle/>
                    <a:p>
                      <a:pPr algn="ctr"/>
                      <a:r>
                        <a:rPr lang="ru-RU" sz="1200" b="1" dirty="0"/>
                        <a:t>3</a:t>
                      </a:r>
                      <a:endParaRPr lang="ru-RU" sz="1200" b="1" dirty="0">
                        <a:latin typeface="Times New Roman" pitchFamily="18" charset="0"/>
                        <a:cs typeface="Times New Roman" pitchFamily="18" charset="0"/>
                      </a:endParaRPr>
                    </a:p>
                  </a:txBody>
                  <a:tcPr marL="7130" marR="7130" marT="7130" marB="7130" anchor="ctr"/>
                </a:tc>
              </a:tr>
            </a:tbl>
          </a:graphicData>
        </a:graphic>
      </p:graphicFrame>
    </p:spTree>
  </p:cSld>
  <p:clrMapOvr>
    <a:masterClrMapping/>
  </p:clrMapOvr>
  <p:transition>
    <p:pull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1428736"/>
            <a:ext cx="8229600" cy="4525963"/>
          </a:xfrm>
        </p:spPr>
        <p:txBody>
          <a:bodyPr>
            <a:noAutofit/>
          </a:bodyPr>
          <a:lstStyle/>
          <a:p>
            <a:r>
              <a:rPr lang="ru-RU" sz="2800" dirty="0" smtClean="0">
                <a:latin typeface="Times New Roman" pitchFamily="18" charset="0"/>
                <a:cs typeface="Times New Roman" pitchFamily="18" charset="0"/>
              </a:rPr>
              <a:t>Любая лаборатория должна иметь специальное оборудование, в частности системами водоподготовки. Для получения высокоочищенной воды используются</a:t>
            </a:r>
            <a:r>
              <a:rPr lang="ru-RU" sz="2800" b="1" dirty="0" smtClean="0">
                <a:latin typeface="Times New Roman" pitchFamily="18" charset="0"/>
                <a:cs typeface="Times New Roman" pitchFamily="18" charset="0"/>
              </a:rPr>
              <a:t> </a:t>
            </a:r>
            <a:r>
              <a:rPr lang="ru-RU" sz="2800" b="1" dirty="0" err="1" smtClean="0">
                <a:latin typeface="Times New Roman" pitchFamily="18" charset="0"/>
                <a:cs typeface="Times New Roman" pitchFamily="18" charset="0"/>
              </a:rPr>
              <a:t>бидистилятор</a:t>
            </a:r>
            <a:r>
              <a:rPr lang="ru-RU" sz="2800" b="1" dirty="0" smtClean="0">
                <a:solidFill>
                  <a:schemeClr val="tx1">
                    <a:lumMod val="95000"/>
                    <a:lumOff val="5000"/>
                  </a:schemeClr>
                </a:solidFill>
                <a:latin typeface="Times New Roman" pitchFamily="18" charset="0"/>
                <a:cs typeface="Times New Roman" pitchFamily="18" charset="0"/>
              </a:rPr>
              <a:t>. </a:t>
            </a:r>
            <a:r>
              <a:rPr lang="ru-RU" sz="2800" dirty="0" smtClean="0">
                <a:latin typeface="Times New Roman" pitchFamily="18" charset="0"/>
                <a:cs typeface="Times New Roman" pitchFamily="18" charset="0"/>
              </a:rPr>
              <a:t>Этот аппарат очищает воду от различных примесей, поэтому его традиционно используют при дистилляции в лабораторных условиях. </a:t>
            </a:r>
            <a:r>
              <a:rPr lang="ru-RU" sz="2800" b="1" dirty="0" smtClean="0">
                <a:latin typeface="Times New Roman" pitchFamily="18" charset="0"/>
                <a:cs typeface="Times New Roman" pitchFamily="18" charset="0"/>
              </a:rPr>
              <a:t>Бидистилляторы</a:t>
            </a:r>
            <a:r>
              <a:rPr lang="ru-RU" sz="2800" dirty="0" smtClean="0">
                <a:latin typeface="Times New Roman" pitchFamily="18" charset="0"/>
                <a:cs typeface="Times New Roman" pitchFamily="18" charset="0"/>
              </a:rPr>
              <a:t> это высококачественное оборудование, которое обеспечивает лабораторию дистиллированной водой. </a:t>
            </a:r>
            <a:endParaRPr lang="ru-RU" sz="2800" dirty="0">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0" y="642918"/>
          <a:ext cx="9144001" cy="6159838"/>
        </p:xfrm>
        <a:graphic>
          <a:graphicData uri="http://schemas.openxmlformats.org/drawingml/2006/table">
            <a:tbl>
              <a:tblPr firstRow="1" bandRow="1">
                <a:tableStyleId>{5C22544A-7EE6-4342-B048-85BDC9FD1C3A}</a:tableStyleId>
              </a:tblPr>
              <a:tblGrid>
                <a:gridCol w="1071539"/>
                <a:gridCol w="5024462"/>
                <a:gridCol w="3048000"/>
              </a:tblGrid>
              <a:tr h="403042">
                <a:tc>
                  <a:txBody>
                    <a:bodyPr/>
                    <a:lstStyle/>
                    <a:p>
                      <a:r>
                        <a:rPr lang="ru-RU" dirty="0" smtClean="0"/>
                        <a:t>модель</a:t>
                      </a:r>
                      <a:endParaRPr lang="ru-RU" dirty="0"/>
                    </a:p>
                  </a:txBody>
                  <a:tcPr/>
                </a:tc>
                <a:tc>
                  <a:txBody>
                    <a:bodyPr/>
                    <a:lstStyle/>
                    <a:p>
                      <a:r>
                        <a:rPr lang="ru-RU" dirty="0" smtClean="0"/>
                        <a:t>описание</a:t>
                      </a:r>
                      <a:endParaRPr lang="ru-RU" dirty="0"/>
                    </a:p>
                  </a:txBody>
                  <a:tcPr/>
                </a:tc>
                <a:tc>
                  <a:txBody>
                    <a:bodyPr/>
                    <a:lstStyle/>
                    <a:p>
                      <a:r>
                        <a:rPr lang="ru-RU" dirty="0" smtClean="0"/>
                        <a:t>изображение</a:t>
                      </a:r>
                      <a:endParaRPr lang="ru-RU" dirty="0"/>
                    </a:p>
                  </a:txBody>
                  <a:tcPr/>
                </a:tc>
              </a:tr>
              <a:tr h="259735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L-6B</a:t>
                      </a:r>
                    </a:p>
                    <a:p>
                      <a:endParaRPr lang="ru-RU" dirty="0"/>
                    </a:p>
                  </a:txBody>
                  <a:tcPr/>
                </a:tc>
                <a:tc>
                  <a:txBody>
                    <a:bodyPr/>
                    <a:lstStyle/>
                    <a:p>
                      <a:r>
                        <a:rPr lang="ru-RU" sz="1200" b="1" dirty="0" smtClean="0">
                          <a:latin typeface="Times New Roman" pitchFamily="18" charset="0"/>
                          <a:cs typeface="Times New Roman" pitchFamily="18" charset="0"/>
                        </a:rPr>
                        <a:t>им</a:t>
                      </a:r>
                      <a:r>
                        <a:rPr lang="ru-RU" sz="1400" b="1" dirty="0" smtClean="0">
                          <a:latin typeface="Times New Roman" pitchFamily="18" charset="0"/>
                          <a:cs typeface="Times New Roman" pitchFamily="18" charset="0"/>
                        </a:rPr>
                        <a:t>еет производительность 6,5 л/ч и выполнен из боросиликатного стекла с защитным корпусом, имеющим удобный доступ к нагревательному элементу и стеклянным деталям для технического и сервисного </a:t>
                      </a:r>
                      <a:r>
                        <a:rPr lang="ru-RU" sz="1400" b="1" dirty="0" err="1" smtClean="0">
                          <a:latin typeface="Times New Roman" pitchFamily="18" charset="0"/>
                          <a:cs typeface="Times New Roman" pitchFamily="18" charset="0"/>
                        </a:rPr>
                        <a:t>обслуживания.Автоматический</a:t>
                      </a:r>
                      <a:r>
                        <a:rPr lang="ru-RU" sz="1400" b="1" dirty="0" smtClean="0">
                          <a:latin typeface="Times New Roman" pitchFamily="18" charset="0"/>
                          <a:cs typeface="Times New Roman" pitchFamily="18" charset="0"/>
                        </a:rPr>
                        <a:t> </a:t>
                      </a:r>
                      <a:r>
                        <a:rPr lang="ru-RU" sz="1400" b="1" dirty="0" err="1" smtClean="0">
                          <a:latin typeface="Times New Roman" pitchFamily="18" charset="0"/>
                          <a:cs typeface="Times New Roman" pitchFamily="18" charset="0"/>
                        </a:rPr>
                        <a:t>бидистиллятор</a:t>
                      </a:r>
                      <a:r>
                        <a:rPr lang="ru-RU" sz="1400" b="1" dirty="0" smtClean="0">
                          <a:latin typeface="Times New Roman" pitchFamily="18" charset="0"/>
                          <a:cs typeface="Times New Roman" pitchFamily="18" charset="0"/>
                        </a:rPr>
                        <a:t> «L-6В» работает в непрерывном </a:t>
                      </a:r>
                      <a:r>
                        <a:rPr lang="ru-RU" sz="1400" b="1" dirty="0" err="1" smtClean="0">
                          <a:latin typeface="Times New Roman" pitchFamily="18" charset="0"/>
                          <a:cs typeface="Times New Roman" pitchFamily="18" charset="0"/>
                        </a:rPr>
                        <a:t>режиме.Четыре</a:t>
                      </a:r>
                      <a:r>
                        <a:rPr lang="ru-RU" sz="1400" b="1" dirty="0" smtClean="0">
                          <a:latin typeface="Times New Roman" pitchFamily="18" charset="0"/>
                          <a:cs typeface="Times New Roman" pitchFamily="18" charset="0"/>
                        </a:rPr>
                        <a:t> кварцевых элемента, тройная система безопасной работы. Защита от перегрева, отключение нагревательного элемента в случае низкого уровня воды или недостаточного охлаждения. Автоматическая остановка подачи воды в случае отключения электропитания. При восстановлении необходимого давления воды аппарат включается автоматически. Автоматическое отключение при наполнении резервуара.</a:t>
                      </a:r>
                    </a:p>
                    <a:p>
                      <a:endParaRPr lang="ru-RU" sz="1000" b="1"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ru-RU" dirty="0"/>
                    </a:p>
                  </a:txBody>
                  <a:tcPr/>
                </a:tc>
              </a:tr>
              <a:tr h="25259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UD-2016</a:t>
                      </a:r>
                    </a:p>
                    <a:p>
                      <a:endParaRPr lang="ru-RU" dirty="0"/>
                    </a:p>
                  </a:txBody>
                  <a:tcPr/>
                </a:tc>
                <a:tc>
                  <a:txBody>
                    <a:bodyPr/>
                    <a:lstStyle/>
                    <a:p>
                      <a:r>
                        <a:rPr lang="ru-RU" sz="1400" b="1" dirty="0" smtClean="0">
                          <a:latin typeface="Times New Roman" pitchFamily="18" charset="0"/>
                          <a:cs typeface="Times New Roman" pitchFamily="18" charset="0"/>
                        </a:rPr>
                        <a:t>Состоит из двух контуров дистилляции, каждый из которых представляет собой нагреватель в кварцевой трубке и набор стеклянных приспособлений. Для контроля процесса нагрева на конденсаторе первого контура установлен температурный </a:t>
                      </a:r>
                      <a:r>
                        <a:rPr lang="ru-RU" sz="1400" b="1" dirty="0" err="1" smtClean="0">
                          <a:latin typeface="Times New Roman" pitchFamily="18" charset="0"/>
                          <a:cs typeface="Times New Roman" pitchFamily="18" charset="0"/>
                        </a:rPr>
                        <a:t>датчикУровень</a:t>
                      </a:r>
                      <a:r>
                        <a:rPr lang="ru-RU" sz="1400" b="1" dirty="0" smtClean="0">
                          <a:latin typeface="Times New Roman" pitchFamily="18" charset="0"/>
                          <a:cs typeface="Times New Roman" pitchFamily="18" charset="0"/>
                        </a:rPr>
                        <a:t> воды в резервуаре для дистилляции постоянно поддерживается на необходимой отметке за счет проточной воды для охлаждения. При повышении уровня воды предусмотрен слив излишка.</a:t>
                      </a:r>
                      <a:endParaRPr lang="ru-RU" sz="1400" b="1"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ru-RU" dirty="0"/>
                    </a:p>
                  </a:txBody>
                  <a:tcPr/>
                </a:tc>
              </a:tr>
            </a:tbl>
          </a:graphicData>
        </a:graphic>
      </p:graphicFrame>
      <p:sp>
        <p:nvSpPr>
          <p:cNvPr id="2" name="Заголовок 1"/>
          <p:cNvSpPr>
            <a:spLocks noGrp="1"/>
          </p:cNvSpPr>
          <p:nvPr>
            <p:ph type="title"/>
          </p:nvPr>
        </p:nvSpPr>
        <p:spPr>
          <a:xfrm>
            <a:off x="428596" y="0"/>
            <a:ext cx="8229600" cy="725470"/>
          </a:xfrm>
          <a:solidFill>
            <a:schemeClr val="accent1">
              <a:lumMod val="20000"/>
              <a:lumOff val="80000"/>
            </a:schemeClr>
          </a:solidFill>
          <a:effectLst>
            <a:innerShdw blurRad="114300">
              <a:prstClr val="black"/>
            </a:innerShdw>
          </a:effectLst>
          <a:scene3d>
            <a:camera prst="orthographicFront"/>
            <a:lightRig rig="threePt" dir="t"/>
          </a:scene3d>
          <a:sp3d>
            <a:bevelT w="152400" h="50800" prst="softRound"/>
          </a:sp3d>
        </p:spPr>
        <p:txBody>
          <a:bodyPr>
            <a:normAutofit/>
          </a:bodyPr>
          <a:lstStyle/>
          <a:p>
            <a:r>
              <a:rPr lang="ru-RU"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Бидистиляторы.</a:t>
            </a:r>
            <a:endParaRPr lang="ru-RU"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21506" name="Picture 2" descr="&amp;Bcy;&amp;icy;&amp;dcy;&amp;icy;&amp;scy;&amp;tcy;&amp;icy;&amp;lcy;&amp;lcy;&amp;yacy;&amp;tcy;&amp;ocy;&amp;rcy; L-6B"/>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500826" y="1142984"/>
            <a:ext cx="2214578" cy="2214578"/>
          </a:xfrm>
          <a:prstGeom prst="rect">
            <a:avLst/>
          </a:prstGeom>
          <a:noFill/>
        </p:spPr>
      </p:pic>
      <p:pic>
        <p:nvPicPr>
          <p:cNvPr id="21508" name="Picture 4" descr="&amp;Bcy;&amp;icy;&amp;dcy;&amp;icy;&amp;scy;&amp;tcy;&amp;icy;&amp;lcy;&amp;lcy;&amp;yacy;&amp;tcy;&amp;ocy;&amp;rcy; UD-2016"/>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500826" y="4643422"/>
            <a:ext cx="1830229" cy="2214578"/>
          </a:xfrm>
          <a:prstGeom prst="rect">
            <a:avLst/>
          </a:prstGeom>
          <a:noFill/>
        </p:spPr>
      </p:pic>
    </p:spTree>
  </p:cSld>
  <p:clrMapOvr>
    <a:masterClrMapping/>
  </p:clrMapOvr>
  <p:transition>
    <p:pull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1" y="0"/>
          <a:ext cx="9144001" cy="6877250"/>
        </p:xfrm>
        <a:graphic>
          <a:graphicData uri="http://schemas.openxmlformats.org/drawingml/2006/table">
            <a:tbl>
              <a:tblPr firstRow="1" bandRow="1">
                <a:tableStyleId>{5C22544A-7EE6-4342-B048-85BDC9FD1C3A}</a:tableStyleId>
              </a:tblPr>
              <a:tblGrid>
                <a:gridCol w="1643043"/>
                <a:gridCol w="4786346"/>
                <a:gridCol w="2714612"/>
              </a:tblGrid>
              <a:tr h="261686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000" b="1" dirty="0" smtClean="0">
                          <a:solidFill>
                            <a:schemeClr val="bg1"/>
                          </a:solidFill>
                        </a:rPr>
                        <a:t>БС</a:t>
                      </a:r>
                    </a:p>
                    <a:p>
                      <a:endParaRPr lang="ru-RU" dirty="0"/>
                    </a:p>
                  </a:txBody>
                  <a:tcPr/>
                </a:tc>
                <a:tc>
                  <a:txBody>
                    <a:bodyPr/>
                    <a:lstStyle/>
                    <a:p>
                      <a:r>
                        <a:rPr lang="ru-RU" sz="1400" dirty="0" smtClean="0">
                          <a:latin typeface="Times New Roman" pitchFamily="18" charset="0"/>
                          <a:cs typeface="Times New Roman" pitchFamily="18" charset="0"/>
                        </a:rPr>
                        <a:t>Предназначен для получения дважды дистиллированной воды повышенного качества. Может использоваться также в качестве дистиллятора производительностью около 6, 5 л/ч. Работает по принципу двойной перегонки воды. Перегонка происходит за счет нагрева и испарения воды с помощью электрических нагревателей, помещенных в кварцевые трубки, и конденсации водяного пара конденсаторами-холодильниками. Применяется в лабораториях промышленных предприятий и научно-исследовательских учреждений.</a:t>
                      </a:r>
                      <a:endParaRPr lang="ru-RU" dirty="0">
                        <a:latin typeface="Times New Roman" pitchFamily="18" charset="0"/>
                        <a:cs typeface="Times New Roman" pitchFamily="18" charset="0"/>
                      </a:endParaRPr>
                    </a:p>
                  </a:txBody>
                  <a:tcPr/>
                </a:tc>
                <a:tc>
                  <a:txBody>
                    <a:bodyPr/>
                    <a:lstStyle/>
                    <a:p>
                      <a:endParaRPr lang="ru-RU" dirty="0"/>
                    </a:p>
                  </a:txBody>
                  <a:tcPr/>
                </a:tc>
              </a:tr>
              <a:tr h="14437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UD-2050</a:t>
                      </a:r>
                    </a:p>
                    <a:p>
                      <a:pPr marL="0" marR="0" indent="0" algn="l" defTabSz="914400" rtl="0" eaLnBrk="1" fontAlgn="auto" latinLnBrk="0" hangingPunct="1">
                        <a:lnSpc>
                          <a:spcPct val="100000"/>
                        </a:lnSpc>
                        <a:spcBef>
                          <a:spcPts val="0"/>
                        </a:spcBef>
                        <a:spcAft>
                          <a:spcPts val="0"/>
                        </a:spcAft>
                        <a:buClrTx/>
                        <a:buSzTx/>
                        <a:buFontTx/>
                        <a:buNone/>
                        <a:tabLst/>
                        <a:defRPr/>
                      </a:pPr>
                      <a:r>
                        <a:rPr lang="ru-RU" b="1" dirty="0" smtClean="0"/>
                        <a:t>из нержавеющей стали</a:t>
                      </a:r>
                    </a:p>
                    <a:p>
                      <a:endParaRPr lang="ru-RU" dirty="0"/>
                    </a:p>
                  </a:txBody>
                  <a:tcPr/>
                </a:tc>
                <a:tc>
                  <a:txBody>
                    <a:bodyPr/>
                    <a:lstStyle/>
                    <a:p>
                      <a:r>
                        <a:rPr lang="ru-RU" sz="1400" b="1" dirty="0" smtClean="0">
                          <a:latin typeface="Times New Roman" pitchFamily="18" charset="0"/>
                          <a:cs typeface="Times New Roman" pitchFamily="18" charset="0"/>
                        </a:rPr>
                        <a:t>Предназначен для получения дважды дистиллированной воды повышенного качества.  </a:t>
                      </a:r>
                    </a:p>
                    <a:p>
                      <a:r>
                        <a:rPr lang="ru-RU" sz="1400" b="1" dirty="0" smtClean="0">
                          <a:latin typeface="Times New Roman" pitchFamily="18" charset="0"/>
                          <a:cs typeface="Times New Roman" pitchFamily="18" charset="0"/>
                        </a:rPr>
                        <a:t>Применяются в медицинских учреждениях, аптеках, лабораториях и для технических нужд.  </a:t>
                      </a:r>
                    </a:p>
                    <a:p>
                      <a:endParaRPr lang="ru-RU" sz="1400" dirty="0"/>
                    </a:p>
                  </a:txBody>
                  <a:tcPr/>
                </a:tc>
                <a:tc>
                  <a:txBody>
                    <a:bodyPr/>
                    <a:lstStyle/>
                    <a:p>
                      <a:endParaRPr lang="ru-RU" dirty="0"/>
                    </a:p>
                  </a:txBody>
                  <a:tcPr/>
                </a:tc>
              </a:tr>
              <a:tr h="279734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dirty="0" err="1" smtClean="0"/>
                        <a:t>Тридистиллер</a:t>
                      </a:r>
                      <a:r>
                        <a:rPr lang="ru-RU" b="1" dirty="0" smtClean="0"/>
                        <a:t> </a:t>
                      </a:r>
                      <a:r>
                        <a:rPr lang="en-US" b="1" dirty="0" smtClean="0"/>
                        <a:t>UD-3015</a:t>
                      </a:r>
                    </a:p>
                    <a:p>
                      <a:endParaRPr lang="ru-RU" dirty="0"/>
                    </a:p>
                  </a:txBody>
                  <a:tcPr/>
                </a:tc>
                <a:tc>
                  <a:txBody>
                    <a:bodyPr/>
                    <a:lstStyle/>
                    <a:p>
                      <a:r>
                        <a:rPr lang="ru-RU" sz="1200" b="1" dirty="0" smtClean="0">
                          <a:latin typeface="Times New Roman" pitchFamily="18" charset="0"/>
                          <a:cs typeface="Times New Roman" pitchFamily="18" charset="0"/>
                        </a:rPr>
                        <a:t>Предназначен для получения воды тройной дистилляции в лабораторных </a:t>
                      </a:r>
                      <a:r>
                        <a:rPr lang="ru-RU" sz="1200" b="1" dirty="0" err="1" smtClean="0">
                          <a:latin typeface="Times New Roman" pitchFamily="18" charset="0"/>
                          <a:cs typeface="Times New Roman" pitchFamily="18" charset="0"/>
                        </a:rPr>
                        <a:t>условиях.Для</a:t>
                      </a:r>
                      <a:r>
                        <a:rPr lang="ru-RU" sz="1200" b="1" dirty="0" smtClean="0">
                          <a:latin typeface="Times New Roman" pitchFamily="18" charset="0"/>
                          <a:cs typeface="Times New Roman" pitchFamily="18" charset="0"/>
                        </a:rPr>
                        <a:t> контроля процесса нагрева на конденсаторе первого контура установлен температурный датчик. Также контролируется уровень воды во второй колбе-дистилляторе. При превышении температуры воды в охлаждающей трубке первого конденсатора более 60°С, питание прибора отключается. После охлаждения конденсатора до рабочей температуры (приблизительно через 3-5 минут) нагреватели запускаются </a:t>
                      </a:r>
                      <a:r>
                        <a:rPr lang="ru-RU" sz="1200" b="1" dirty="0" err="1" smtClean="0">
                          <a:latin typeface="Times New Roman" pitchFamily="18" charset="0"/>
                          <a:cs typeface="Times New Roman" pitchFamily="18" charset="0"/>
                        </a:rPr>
                        <a:t>автоматически.Уровень</a:t>
                      </a:r>
                      <a:r>
                        <a:rPr lang="ru-RU" sz="1200" b="1" dirty="0" smtClean="0">
                          <a:latin typeface="Times New Roman" pitchFamily="18" charset="0"/>
                          <a:cs typeface="Times New Roman" pitchFamily="18" charset="0"/>
                        </a:rPr>
                        <a:t> воды в резервуаре для дистилляции постоянно поддерживается на необходимой отметке за счет проточной воды для охлаждения. При повышении уровня воды предусмотрен слив излишка. Расход охлаждающей воды не более 100 л/ч.</a:t>
                      </a:r>
                    </a:p>
                    <a:p>
                      <a:endParaRPr lang="ru-RU" sz="1200" b="1" dirty="0">
                        <a:latin typeface="Times New Roman" pitchFamily="18" charset="0"/>
                        <a:cs typeface="Times New Roman" pitchFamily="18" charset="0"/>
                      </a:endParaRPr>
                    </a:p>
                  </a:txBody>
                  <a:tcPr/>
                </a:tc>
                <a:tc>
                  <a:txBody>
                    <a:bodyPr/>
                    <a:lstStyle/>
                    <a:p>
                      <a:endParaRPr lang="ru-RU" dirty="0"/>
                    </a:p>
                  </a:txBody>
                  <a:tcPr/>
                </a:tc>
              </a:tr>
            </a:tbl>
          </a:graphicData>
        </a:graphic>
      </p:graphicFrame>
      <p:pic>
        <p:nvPicPr>
          <p:cNvPr id="26626" name="Picture 2" descr="&amp;Bcy;&amp;icy;&amp;dcy;&amp;icy;&amp;scy;&amp;tcy;&amp;icy;&amp;lcy;&amp;lcy;&amp;yacy;&amp;tcy;&amp;ocy;&amp;rcy; &amp;Bcy;&amp;Scy;"/>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572264" y="285728"/>
            <a:ext cx="2071702" cy="2071702"/>
          </a:xfrm>
          <a:prstGeom prst="rect">
            <a:avLst/>
          </a:prstGeom>
          <a:noFill/>
        </p:spPr>
      </p:pic>
      <p:pic>
        <p:nvPicPr>
          <p:cNvPr id="26628" name="Picture 4" descr="&amp;Bcy;&amp;icy;&amp;dcy;&amp;icy;&amp;scy;&amp;tcy;&amp;icy;&amp;lcy;&amp;lcy;&amp;yacy;&amp;tcy;&amp;ocy;&amp;rcy; &amp;icy;&amp;zcy; &amp;ncy;&amp;iecy;&amp;rcy;&amp;zhcy;&amp;acy;&amp;vcy;&amp;iecy;&amp;yucy;&amp;shchcy;&amp;iecy;&amp;jcy; &amp;scy;&amp;tcy;&amp;acy;&amp;lcy;&amp;icy; UD-2050"/>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786578" y="2714620"/>
            <a:ext cx="1571636" cy="1295383"/>
          </a:xfrm>
          <a:prstGeom prst="rect">
            <a:avLst/>
          </a:prstGeom>
          <a:noFill/>
        </p:spPr>
      </p:pic>
      <p:pic>
        <p:nvPicPr>
          <p:cNvPr id="26630" name="Picture 6" descr="&amp;Tcy;&amp;rcy;&amp;icy;&amp;dcy;&amp;icy;&amp;scy;&amp;tcy;&amp;icy;&amp;lcy;&amp;lcy;&amp;iecy;&amp;rcy; UD-301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467554" y="4071942"/>
            <a:ext cx="2676446" cy="2786058"/>
          </a:xfrm>
          <a:prstGeom prst="rect">
            <a:avLst/>
          </a:prstGeom>
          <a:noFill/>
        </p:spPr>
      </p:pic>
    </p:spTree>
  </p:cSld>
  <p:clrMapOvr>
    <a:masterClrMapping/>
  </p:clrMapOvr>
  <p:transition>
    <p:pull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r>
              <a:rPr lang="ru-RU" sz="2800" b="1" dirty="0">
                <a:latin typeface="Times New Roman" pitchFamily="18" charset="0"/>
                <a:cs typeface="Times New Roman" pitchFamily="18" charset="0"/>
              </a:rPr>
              <a:t>ДЕМИНЕРАЛИЗА́ЦИЯ</a:t>
            </a:r>
            <a:r>
              <a:rPr lang="ru-RU" sz="2800" dirty="0" smtClean="0">
                <a:latin typeface="Times New Roman" pitchFamily="18" charset="0"/>
                <a:cs typeface="Times New Roman" pitchFamily="18" charset="0"/>
              </a:rPr>
              <a:t> -[от лат. </a:t>
            </a:r>
            <a:r>
              <a:rPr lang="ru-RU" sz="2800" dirty="0" err="1" smtClean="0">
                <a:latin typeface="Times New Roman" pitchFamily="18" charset="0"/>
                <a:cs typeface="Times New Roman" pitchFamily="18" charset="0"/>
              </a:rPr>
              <a:t>de</a:t>
            </a:r>
            <a:r>
              <a:rPr lang="ru-RU" sz="2800" dirty="0" smtClean="0">
                <a:latin typeface="Times New Roman" pitchFamily="18" charset="0"/>
                <a:cs typeface="Times New Roman" pitchFamily="18" charset="0"/>
              </a:rPr>
              <a:t>- и франц. </a:t>
            </a:r>
            <a:r>
              <a:rPr lang="ru-RU" sz="2800" dirty="0" err="1" smtClean="0">
                <a:latin typeface="Times New Roman" pitchFamily="18" charset="0"/>
                <a:cs typeface="Times New Roman" pitchFamily="18" charset="0"/>
              </a:rPr>
              <a:t>minéral</a:t>
            </a:r>
            <a:r>
              <a:rPr lang="ru-RU" sz="2800" dirty="0" smtClean="0">
                <a:latin typeface="Times New Roman" pitchFamily="18" charset="0"/>
                <a:cs typeface="Times New Roman" pitchFamily="18" charset="0"/>
              </a:rPr>
              <a:t>] Очистка какого-л. вещества от содержащихся в нём минеральных солей. </a:t>
            </a:r>
          </a:p>
          <a:p>
            <a:endParaRPr lang="ru-RU" dirty="0"/>
          </a:p>
        </p:txBody>
      </p:sp>
      <p:sp>
        <p:nvSpPr>
          <p:cNvPr id="2" name="Заголовок 1"/>
          <p:cNvSpPr>
            <a:spLocks noGrp="1"/>
          </p:cNvSpPr>
          <p:nvPr>
            <p:ph type="title"/>
          </p:nvPr>
        </p:nvSpPr>
        <p:spPr/>
        <p:txBody>
          <a:bodyPr/>
          <a:lstStyle/>
          <a:p>
            <a:r>
              <a:rPr lang="ru-RU" dirty="0" smtClean="0"/>
              <a:t>Деминерализация воды.</a:t>
            </a:r>
            <a:endParaRPr lang="ru-RU" dirty="0"/>
          </a:p>
        </p:txBody>
      </p:sp>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214290"/>
            <a:ext cx="8372476" cy="3786213"/>
          </a:xfrm>
        </p:spPr>
        <p:txBody>
          <a:bodyPr>
            <a:normAutofit fontScale="25000" lnSpcReduction="20000"/>
          </a:bodyPr>
          <a:lstStyle/>
          <a:p>
            <a:pPr indent="-360000">
              <a:lnSpc>
                <a:spcPct val="120000"/>
              </a:lnSpc>
              <a:spcBef>
                <a:spcPts val="0"/>
              </a:spcBef>
            </a:pPr>
            <a:r>
              <a:rPr lang="ru-RU" sz="6400" dirty="0" smtClean="0">
                <a:latin typeface="Times New Roman" pitchFamily="18" charset="0"/>
                <a:cs typeface="Times New Roman" pitchFamily="18" charset="0"/>
              </a:rPr>
              <a:t>Для </a:t>
            </a:r>
            <a:r>
              <a:rPr lang="ru-RU" sz="6400" dirty="0" err="1" smtClean="0">
                <a:latin typeface="Times New Roman" pitchFamily="18" charset="0"/>
                <a:cs typeface="Times New Roman" pitchFamily="18" charset="0"/>
              </a:rPr>
              <a:t>деминирализации</a:t>
            </a:r>
            <a:r>
              <a:rPr lang="ru-RU" sz="6400" dirty="0" smtClean="0">
                <a:latin typeface="Times New Roman" pitchFamily="18" charset="0"/>
                <a:cs typeface="Times New Roman" pitchFamily="18" charset="0"/>
              </a:rPr>
              <a:t> воды, также используют выпарные аппараты.</a:t>
            </a:r>
          </a:p>
          <a:p>
            <a:pPr indent="-360000">
              <a:lnSpc>
                <a:spcPct val="120000"/>
              </a:lnSpc>
              <a:spcBef>
                <a:spcPts val="0"/>
              </a:spcBef>
            </a:pPr>
            <a:endParaRPr lang="ru-RU" sz="6400" dirty="0" smtClean="0">
              <a:latin typeface="Times New Roman" pitchFamily="18" charset="0"/>
              <a:cs typeface="Times New Roman" pitchFamily="18" charset="0"/>
            </a:endParaRPr>
          </a:p>
          <a:p>
            <a:pPr indent="-360000">
              <a:lnSpc>
                <a:spcPct val="120000"/>
              </a:lnSpc>
              <a:spcBef>
                <a:spcPts val="0"/>
              </a:spcBef>
            </a:pPr>
            <a:r>
              <a:rPr lang="ru-RU" sz="6400" dirty="0" smtClean="0">
                <a:latin typeface="Times New Roman" pitchFamily="18" charset="0"/>
                <a:cs typeface="Times New Roman" pitchFamily="18" charset="0"/>
              </a:rPr>
              <a:t>В настоящее время метод обессоливания выпариванием нашел  широкое применение в практике водоподготовки, реже в технологиях очистки промышленных сточных вод. Опреснение  высококонцентрированных рассолов, в том числе концентрата  после  установок обратно - осмотического  обессоливания,  экономически выгодно проводить методом выпаривания. После выпарки твердые отходы направляются на утилизацию или захоронение, а конденсат вторичного пара (дистиллят) подается на повторное использование в производство. В своих проектах ЗАО "БМТ" использует различные технические решения выпаривания от простых экономичных </a:t>
            </a:r>
            <a:r>
              <a:rPr lang="ru-RU" sz="6400" dirty="0" err="1" smtClean="0">
                <a:latin typeface="Times New Roman" pitchFamily="18" charset="0"/>
                <a:cs typeface="Times New Roman" pitchFamily="18" charset="0"/>
              </a:rPr>
              <a:t>выпаривателей</a:t>
            </a:r>
            <a:r>
              <a:rPr lang="ru-RU" sz="6400" dirty="0" smtClean="0">
                <a:latin typeface="Times New Roman" pitchFamily="18" charset="0"/>
                <a:cs typeface="Times New Roman" pitchFamily="18" charset="0"/>
              </a:rPr>
              <a:t> до выпарных аппаратов нового поколения, которые обеспечивает высокую эффективность процесса при минимальных энергозатратах.</a:t>
            </a:r>
          </a:p>
          <a:p>
            <a:endParaRPr lang="ru-RU" dirty="0"/>
          </a:p>
        </p:txBody>
      </p:sp>
      <p:pic>
        <p:nvPicPr>
          <p:cNvPr id="27650" name="Picture 2" descr="&amp;vcy;&amp;ycy;&amp;pcy;&amp;acy;&amp;rcy;&amp;ncy;&amp;ocy;&amp;jcy; &amp;acy;&amp;pcy;&amp;pcy;&amp;acy;&amp;rcy;&amp;acy;&amp;tcy;"/>
          <p:cNvPicPr>
            <a:picLocks noChangeAspect="1" noChangeArrowheads="1"/>
          </p:cNvPicPr>
          <p:nvPr/>
        </p:nvPicPr>
        <p:blipFill>
          <a:blip r:embed="rId2"/>
          <a:srcRect/>
          <a:stretch>
            <a:fillRect/>
          </a:stretch>
        </p:blipFill>
        <p:spPr bwMode="auto">
          <a:xfrm>
            <a:off x="7072330" y="3000372"/>
            <a:ext cx="1785950" cy="3571902"/>
          </a:xfrm>
          <a:prstGeom prst="rect">
            <a:avLst/>
          </a:prstGeom>
          <a:noFill/>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0" y="1142984"/>
          <a:ext cx="9144000" cy="5715015"/>
        </p:xfrm>
        <a:graphic>
          <a:graphicData uri="http://schemas.openxmlformats.org/drawingml/2006/table">
            <a:tbl>
              <a:tblPr firstRow="1" bandRow="1">
                <a:tableStyleId>{5C22544A-7EE6-4342-B048-85BDC9FD1C3A}</a:tableStyleId>
              </a:tblPr>
              <a:tblGrid>
                <a:gridCol w="4429124"/>
                <a:gridCol w="4714876"/>
              </a:tblGrid>
              <a:tr h="424488">
                <a:tc>
                  <a:txBody>
                    <a:bodyPr/>
                    <a:lstStyle/>
                    <a:p>
                      <a:r>
                        <a:rPr lang="ru-RU" dirty="0" smtClean="0"/>
                        <a:t>название</a:t>
                      </a:r>
                      <a:endParaRPr lang="ru-RU" dirty="0"/>
                    </a:p>
                  </a:txBody>
                  <a:tcPr/>
                </a:tc>
                <a:tc>
                  <a:txBody>
                    <a:bodyPr/>
                    <a:lstStyle/>
                    <a:p>
                      <a:r>
                        <a:rPr lang="ru-RU" dirty="0" smtClean="0"/>
                        <a:t>описание</a:t>
                      </a:r>
                      <a:endParaRPr lang="ru-RU" dirty="0"/>
                    </a:p>
                  </a:txBody>
                  <a:tcPr/>
                </a:tc>
              </a:tr>
              <a:tr h="1994493">
                <a:tc>
                  <a:txBody>
                    <a:bodyPr/>
                    <a:lstStyle/>
                    <a:p>
                      <a:r>
                        <a:rPr lang="ru-RU" sz="1600" b="1" i="1" dirty="0" smtClean="0">
                          <a:latin typeface="Times New Roman" pitchFamily="18" charset="0"/>
                          <a:cs typeface="Times New Roman" pitchFamily="18" charset="0"/>
                        </a:rPr>
                        <a:t>Выпарные аппараты с паровыми рубашками</a:t>
                      </a:r>
                      <a:endParaRPr lang="ru-RU" sz="1600" b="1" dirty="0">
                        <a:latin typeface="Times New Roman" pitchFamily="18" charset="0"/>
                        <a:cs typeface="Times New Roman" pitchFamily="18" charset="0"/>
                      </a:endParaRPr>
                    </a:p>
                  </a:txBody>
                  <a:tcPr/>
                </a:tc>
                <a:tc>
                  <a:txBody>
                    <a:bodyPr/>
                    <a:lstStyle/>
                    <a:p>
                      <a:r>
                        <a:rPr lang="ru-RU" sz="1600" dirty="0" smtClean="0">
                          <a:latin typeface="Times New Roman" pitchFamily="18" charset="0"/>
                          <a:cs typeface="Times New Roman" pitchFamily="18" charset="0"/>
                        </a:rPr>
                        <a:t>в которых происходит неупорядоченная циркуляция выпариваемого раствора вследствие разности плотностей более нагретых и менее нагретых частиц. Такие аппараты применяются в небольших производствах при выпаривании сильно агрессивных и вязких, выделяющих твердые осадки, растворов.</a:t>
                      </a:r>
                      <a:endParaRPr lang="ru-RU" sz="1600" dirty="0">
                        <a:latin typeface="Times New Roman" pitchFamily="18" charset="0"/>
                        <a:cs typeface="Times New Roman" pitchFamily="18" charset="0"/>
                      </a:endParaRPr>
                    </a:p>
                  </a:txBody>
                  <a:tcPr/>
                </a:tc>
              </a:tr>
              <a:tr h="3296034">
                <a:tc>
                  <a:txBody>
                    <a:bodyPr/>
                    <a:lstStyle/>
                    <a:p>
                      <a:r>
                        <a:rPr lang="ru-RU" sz="1600" b="1" i="1" dirty="0" smtClean="0"/>
                        <a:t>Выпарные аппараты с внутренней или выносной циркуляционной трубой</a:t>
                      </a:r>
                      <a:endParaRPr lang="ru-RU" sz="1600" b="1" dirty="0"/>
                    </a:p>
                  </a:txBody>
                  <a:tcPr/>
                </a:tc>
                <a:tc>
                  <a:txBody>
                    <a:bodyPr/>
                    <a:lstStyle/>
                    <a:p>
                      <a:r>
                        <a:rPr lang="ru-RU" sz="1600" dirty="0" smtClean="0">
                          <a:latin typeface="Times New Roman" pitchFamily="18" charset="0"/>
                          <a:cs typeface="Times New Roman" pitchFamily="18" charset="0"/>
                        </a:rPr>
                        <a:t>где циркуляция раствора происходит вследствие разности плотностей раствора в циркуляционной трубе и </a:t>
                      </a:r>
                      <a:r>
                        <a:rPr lang="ru-RU" sz="1600" dirty="0" err="1" smtClean="0">
                          <a:latin typeface="Times New Roman" pitchFamily="18" charset="0"/>
                          <a:cs typeface="Times New Roman" pitchFamily="18" charset="0"/>
                        </a:rPr>
                        <a:t>паро-жидкостной</a:t>
                      </a:r>
                      <a:r>
                        <a:rPr lang="ru-RU" sz="1600" dirty="0" smtClean="0">
                          <a:latin typeface="Times New Roman" pitchFamily="18" charset="0"/>
                          <a:cs typeface="Times New Roman" pitchFamily="18" charset="0"/>
                        </a:rPr>
                        <a:t> смеси в кипятильных трубах. В результате обеспечивается естественная циркуляция, улучшающая теплопередачу и препятствующая образованию накипи на поверхности теплообмена.  Естественная циркуляция раствора усиливается, если раствор на опускном участке циркуляционного контура охлаждается, что достигается в выпарных аппаратах с выносными циркуляционными трубами.</a:t>
                      </a:r>
                      <a:endParaRPr lang="ru-RU" sz="1600" dirty="0">
                        <a:latin typeface="Times New Roman" pitchFamily="18" charset="0"/>
                        <a:cs typeface="Times New Roman" pitchFamily="18" charset="0"/>
                      </a:endParaRPr>
                    </a:p>
                  </a:txBody>
                  <a:tcPr/>
                </a:tc>
              </a:tr>
            </a:tbl>
          </a:graphicData>
        </a:graphic>
      </p:graphicFrame>
      <p:sp>
        <p:nvSpPr>
          <p:cNvPr id="2" name="Заголовок 1"/>
          <p:cNvSpPr>
            <a:spLocks noGrp="1"/>
          </p:cNvSpPr>
          <p:nvPr>
            <p:ph type="title"/>
          </p:nvPr>
        </p:nvSpPr>
        <p:spPr>
          <a:xfrm>
            <a:off x="428596" y="0"/>
            <a:ext cx="8229600" cy="939784"/>
          </a:xfrm>
          <a:solidFill>
            <a:schemeClr val="accent1">
              <a:lumMod val="20000"/>
              <a:lumOff val="80000"/>
            </a:schemeClr>
          </a:solidFill>
          <a:ln>
            <a:solidFill>
              <a:schemeClr val="tx2">
                <a:lumMod val="20000"/>
                <a:lumOff val="80000"/>
              </a:schemeClr>
            </a:solidFill>
          </a:ln>
        </p:spPr>
        <p:style>
          <a:lnRef idx="1">
            <a:schemeClr val="accent1"/>
          </a:lnRef>
          <a:fillRef idx="2">
            <a:schemeClr val="accent1"/>
          </a:fillRef>
          <a:effectRef idx="1">
            <a:schemeClr val="accent1"/>
          </a:effectRef>
          <a:fontRef idx="minor">
            <a:schemeClr val="dk1"/>
          </a:fontRef>
        </p:style>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ru-RU"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Типы выпарных аппаратов </a:t>
            </a:r>
            <a:r>
              <a:rPr lang="ru-RU" sz="2000"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применемых</a:t>
            </a:r>
            <a:r>
              <a:rPr lang="ru-RU"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rPr>
              <a:t> ЗАО "БМТ" в технологических схемах водоподготовки и очистки сточных вод:</a:t>
            </a:r>
            <a:endParaRPr lang="ru-RU" sz="2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p:txBody>
      </p:sp>
    </p:spTree>
  </p:cSld>
  <p:clrMapOvr>
    <a:masterClrMapping/>
  </p:clrMapOvr>
  <p:transition>
    <p:pull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0" y="0"/>
          <a:ext cx="9144000" cy="6858000"/>
        </p:xfrm>
        <a:graphic>
          <a:graphicData uri="http://schemas.openxmlformats.org/drawingml/2006/table">
            <a:tbl>
              <a:tblPr firstRow="1" bandRow="1">
                <a:tableStyleId>{5C22544A-7EE6-4342-B048-85BDC9FD1C3A}</a:tableStyleId>
              </a:tblPr>
              <a:tblGrid>
                <a:gridCol w="2786050"/>
                <a:gridCol w="6357950"/>
              </a:tblGrid>
              <a:tr h="3445561">
                <a:tc>
                  <a:txBody>
                    <a:bodyPr/>
                    <a:lstStyle/>
                    <a:p>
                      <a:r>
                        <a:rPr lang="ru-RU" sz="1600" i="1" dirty="0" smtClean="0">
                          <a:latin typeface="Times New Roman" pitchFamily="18" charset="0"/>
                          <a:cs typeface="Times New Roman" pitchFamily="18" charset="0"/>
                        </a:rPr>
                        <a:t>Роторно-пленочные испарители (РПИ) собственного производства</a:t>
                      </a:r>
                      <a:endParaRPr lang="ru-RU" sz="1600" dirty="0">
                        <a:latin typeface="Times New Roman" pitchFamily="18" charset="0"/>
                        <a:cs typeface="Times New Roman" pitchFamily="18" charset="0"/>
                      </a:endParaRPr>
                    </a:p>
                  </a:txBody>
                  <a:tcPr/>
                </a:tc>
                <a:tc>
                  <a:txBody>
                    <a:bodyPr/>
                    <a:lstStyle/>
                    <a:p>
                      <a:r>
                        <a:rPr lang="ru-RU" sz="1200" dirty="0" smtClean="0">
                          <a:latin typeface="Times New Roman" pitchFamily="18" charset="0"/>
                          <a:cs typeface="Times New Roman" pitchFamily="18" charset="0"/>
                        </a:rPr>
                        <a:t>В них жидкость движется по поверхности корпуса в виде пленки под действием двух сил: нормальной, обусловленной действием силы тяжести, и касательной, обусловленной динамическим воздействием ротора на жидкость. В результате жидкость движется сверху вниз по спирали. Вертикальная и горизонтальная составляющая скорости определяются силами </a:t>
                      </a:r>
                      <a:r>
                        <a:rPr lang="ru-RU" sz="1200" dirty="0" err="1" smtClean="0">
                          <a:latin typeface="Times New Roman" pitchFamily="18" charset="0"/>
                          <a:cs typeface="Times New Roman" pitchFamily="18" charset="0"/>
                        </a:rPr>
                        <a:t>вязкостного</a:t>
                      </a:r>
                      <a:r>
                        <a:rPr lang="ru-RU" sz="1200" dirty="0" smtClean="0">
                          <a:latin typeface="Times New Roman" pitchFamily="18" charset="0"/>
                          <a:cs typeface="Times New Roman" pitchFamily="18" charset="0"/>
                        </a:rPr>
                        <a:t> трения и тяжести. Поскольку вязкость изменяется по высоте аппарата   вследствие изменения состава раствора и температуры, соответственно, изменяется вертикальная составляющая скорости.  Непосредственный контакт лопастей ротора с пленкой при малой ее толщине приводит к тому, что </a:t>
                      </a:r>
                      <a:r>
                        <a:rPr lang="ru-RU" sz="1200" dirty="0" err="1" smtClean="0">
                          <a:latin typeface="Times New Roman" pitchFamily="18" charset="0"/>
                          <a:cs typeface="Times New Roman" pitchFamily="18" charset="0"/>
                        </a:rPr>
                        <a:t>турбулизация</a:t>
                      </a:r>
                      <a:r>
                        <a:rPr lang="ru-RU" sz="1200" dirty="0" smtClean="0">
                          <a:latin typeface="Times New Roman" pitchFamily="18" charset="0"/>
                          <a:cs typeface="Times New Roman" pitchFamily="18" charset="0"/>
                        </a:rPr>
                        <a:t> пленки, вызываемая кипением, играет незначительную роль, поскольку пузырьки пара разрушаются лопастями ротора. </a:t>
                      </a:r>
                      <a:r>
                        <a:rPr lang="ru-RU" sz="1200" dirty="0" err="1" smtClean="0">
                          <a:latin typeface="Times New Roman" pitchFamily="18" charset="0"/>
                          <a:cs typeface="Times New Roman" pitchFamily="18" charset="0"/>
                        </a:rPr>
                        <a:t>Высокотурбулентные</a:t>
                      </a:r>
                      <a:r>
                        <a:rPr lang="ru-RU" sz="1200" dirty="0" smtClean="0">
                          <a:latin typeface="Times New Roman" pitchFamily="18" charset="0"/>
                          <a:cs typeface="Times New Roman" pitchFamily="18" charset="0"/>
                        </a:rPr>
                        <a:t> потоки в пленке, интенсифицирующие в ней тепло-массообменные процессы и обеспечивающие эффективную сепарацию (разделение) жидкой и паровых фаз, создают лопасти ротора при его вращении. Коэффициент концентрирования в РПИ достигает 20, при этом выпаривается до 80-85% содержащейся в солевом растворе влаги, т.е. раствор выпаривается до концентрации солей выше их предела растворимости (до 40-45%), что позволяет получать суспензию солей, кристаллизующуюся при охлаждении.</a:t>
                      </a:r>
                      <a:endParaRPr lang="ru-RU" dirty="0">
                        <a:latin typeface="Times New Roman" pitchFamily="18" charset="0"/>
                        <a:cs typeface="Times New Roman" pitchFamily="18" charset="0"/>
                      </a:endParaRPr>
                    </a:p>
                  </a:txBody>
                  <a:tcPr/>
                </a:tc>
              </a:tr>
              <a:tr h="3412439">
                <a:tc>
                  <a:txBody>
                    <a:bodyPr/>
                    <a:lstStyle/>
                    <a:p>
                      <a:r>
                        <a:rPr lang="ru-RU" b="1" i="1" dirty="0" smtClean="0"/>
                        <a:t>Выпарные аппараты нового поколения с механической </a:t>
                      </a:r>
                      <a:r>
                        <a:rPr lang="ru-RU" b="1" i="1" dirty="0" err="1" smtClean="0"/>
                        <a:t>рекомпрессией</a:t>
                      </a:r>
                      <a:r>
                        <a:rPr lang="ru-RU" b="1" i="1" dirty="0" smtClean="0"/>
                        <a:t> вторичного водяного пара</a:t>
                      </a:r>
                      <a:r>
                        <a:rPr lang="ru-RU" b="1" dirty="0" smtClean="0"/>
                        <a:t> (МРП)</a:t>
                      </a:r>
                      <a:endParaRPr lang="ru-RU" b="1" dirty="0"/>
                    </a:p>
                  </a:txBody>
                  <a:tcPr/>
                </a:tc>
                <a:tc>
                  <a:txBody>
                    <a:bodyPr/>
                    <a:lstStyle/>
                    <a:p>
                      <a:r>
                        <a:rPr lang="ru-RU" sz="1400" dirty="0" smtClean="0">
                          <a:latin typeface="Times New Roman" pitchFamily="18" charset="0"/>
                          <a:cs typeface="Times New Roman" pitchFamily="18" charset="0"/>
                        </a:rPr>
                        <a:t>работа которых основана на</a:t>
                      </a:r>
                      <a:r>
                        <a:rPr lang="ru-RU" sz="1400" i="1"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на</a:t>
                      </a:r>
                      <a:r>
                        <a:rPr lang="ru-RU" sz="1400" dirty="0" smtClean="0">
                          <a:latin typeface="Times New Roman" pitchFamily="18" charset="0"/>
                          <a:cs typeface="Times New Roman" pitchFamily="18" charset="0"/>
                        </a:rPr>
                        <a:t> испарении воды при температуре 60-85°С под разрежением (Р=0,2-0,6 атм.), т.к. процессы испарения в вакууме протекают при значительно более низких температурах, чем при атмосферном давлении, что требует меньших энергетических затрат. Механический компрессор сжимает вторичный водяной пар, выходящий из испарителя, до атмосферного давления, при этом температура пара повышается до 100°С. Таким образом, выпарной аппарат с МРП позволяет достичь низкого расхода энергии благодаря использованию термического эффекта, который достигается при сжатии  вторичного пара выпариваемой жидкости. Энергия, используемая в процессе выпаривания, подводится к загрязненной воде в процессе конденсации сжатого вторичного пара. Когда  нагретая загрязненная  вода попадает в испаритель, происходит ее мгновенное вскипание за счет перепада давлений, что приводит к ее испарению и образованию вторичного пара.  Процесс приводится в действие компрессором и работает без внешних тепловых источников.</a:t>
                      </a:r>
                      <a:endParaRPr lang="ru-RU" sz="1400" dirty="0">
                        <a:latin typeface="Times New Roman" pitchFamily="18" charset="0"/>
                        <a:cs typeface="Times New Roman" pitchFamily="18" charset="0"/>
                      </a:endParaRPr>
                    </a:p>
                  </a:txBody>
                  <a:tcPr/>
                </a:tc>
              </a:tr>
            </a:tbl>
          </a:graphicData>
        </a:graphic>
      </p:graphicFrame>
    </p:spTree>
  </p:cSld>
  <p:clrMapOvr>
    <a:masterClrMapping/>
  </p:clrMapOvr>
  <p:transition>
    <p:pull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amp;vcy;&amp;ycy;&amp;pcy;&amp;acy;&amp;rcy;&amp;ncy;&amp;ocy;&amp;jcy; &amp;acy;&amp;pcy;&amp;pcy;&amp;acy;&amp;rcy;&amp;acy;&amp;tcy;"/>
          <p:cNvPicPr>
            <a:picLocks noChangeAspect="1" noChangeArrowheads="1"/>
          </p:cNvPicPr>
          <p:nvPr/>
        </p:nvPicPr>
        <p:blipFill>
          <a:blip r:embed="rId2"/>
          <a:srcRect/>
          <a:stretch>
            <a:fillRect/>
          </a:stretch>
        </p:blipFill>
        <p:spPr bwMode="auto">
          <a:xfrm>
            <a:off x="0" y="500042"/>
            <a:ext cx="4429124" cy="5548368"/>
          </a:xfrm>
          <a:prstGeom prst="rect">
            <a:avLst/>
          </a:prstGeom>
          <a:noFill/>
        </p:spPr>
      </p:pic>
      <p:sp>
        <p:nvSpPr>
          <p:cNvPr id="5" name="Прямоугольник 4"/>
          <p:cNvSpPr/>
          <p:nvPr/>
        </p:nvSpPr>
        <p:spPr>
          <a:xfrm>
            <a:off x="4572000" y="928670"/>
            <a:ext cx="4572000" cy="5078313"/>
          </a:xfrm>
          <a:prstGeom prst="rect">
            <a:avLst/>
          </a:prstGeom>
        </p:spPr>
        <p:txBody>
          <a:bodyPr>
            <a:spAutoFit/>
          </a:bodyPr>
          <a:lstStyle/>
          <a:p>
            <a:r>
              <a:rPr lang="ru-RU" b="1" dirty="0" smtClean="0">
                <a:latin typeface="Times New Roman" pitchFamily="18" charset="0"/>
                <a:cs typeface="Times New Roman" pitchFamily="18" charset="0"/>
              </a:rPr>
              <a:t>Основные </a:t>
            </a:r>
            <a:r>
              <a:rPr lang="ru-RU" b="1" dirty="0" err="1" smtClean="0">
                <a:latin typeface="Times New Roman" pitchFamily="18" charset="0"/>
                <a:cs typeface="Times New Roman" pitchFamily="18" charset="0"/>
              </a:rPr>
              <a:t>достоинстваа</a:t>
            </a:r>
            <a:r>
              <a:rPr lang="ru-RU" b="1" dirty="0" smtClean="0">
                <a:latin typeface="Times New Roman" pitchFamily="18" charset="0"/>
                <a:cs typeface="Times New Roman" pitchFamily="18" charset="0"/>
              </a:rPr>
              <a:t> использования выпарных установок для обессоливания сточных вод:</a:t>
            </a:r>
          </a:p>
          <a:p>
            <a:pPr>
              <a:buFont typeface="Wingdings" pitchFamily="2" charset="2"/>
              <a:buChar char="Ø"/>
            </a:pPr>
            <a:r>
              <a:rPr lang="ru-RU" dirty="0" smtClean="0">
                <a:latin typeface="Times New Roman" pitchFamily="18" charset="0"/>
                <a:cs typeface="Times New Roman" pitchFamily="18" charset="0"/>
              </a:rPr>
              <a:t>возврат в производство до 90 % очищенной воды;</a:t>
            </a:r>
          </a:p>
          <a:p>
            <a:pPr>
              <a:buFont typeface="Wingdings" pitchFamily="2" charset="2"/>
              <a:buChar char="Ø"/>
            </a:pPr>
            <a:r>
              <a:rPr lang="ru-RU" dirty="0" smtClean="0">
                <a:latin typeface="Times New Roman" pitchFamily="18" charset="0"/>
                <a:cs typeface="Times New Roman" pitchFamily="18" charset="0"/>
              </a:rPr>
              <a:t>очистку воды до солесодержания 20-80 мг/л;</a:t>
            </a:r>
          </a:p>
          <a:p>
            <a:pPr>
              <a:buFont typeface="Wingdings" pitchFamily="2" charset="2"/>
              <a:buChar char="Ø"/>
            </a:pPr>
            <a:r>
              <a:rPr lang="ru-RU" dirty="0" smtClean="0">
                <a:latin typeface="Times New Roman" pitchFamily="18" charset="0"/>
                <a:cs typeface="Times New Roman" pitchFamily="18" charset="0"/>
              </a:rPr>
              <a:t>получение отходов в виде сухих солей;</a:t>
            </a:r>
          </a:p>
          <a:p>
            <a:pPr>
              <a:buFont typeface="Wingdings" pitchFamily="2" charset="2"/>
              <a:buChar char="Ø"/>
            </a:pPr>
            <a:r>
              <a:rPr lang="ru-RU" dirty="0" smtClean="0">
                <a:latin typeface="Times New Roman" pitchFamily="18" charset="0"/>
                <a:cs typeface="Times New Roman" pitchFamily="18" charset="0"/>
              </a:rPr>
              <a:t>отсутствие дополнительных реагентов для проведения процессов, не образуются дополнительные объемы загрязненных сточных вод;</a:t>
            </a:r>
          </a:p>
          <a:p>
            <a:pPr>
              <a:buFont typeface="Wingdings" pitchFamily="2" charset="2"/>
              <a:buChar char="Ø"/>
            </a:pPr>
            <a:r>
              <a:rPr lang="ru-RU" dirty="0" smtClean="0">
                <a:latin typeface="Times New Roman" pitchFamily="18" charset="0"/>
                <a:cs typeface="Times New Roman" pitchFamily="18" charset="0"/>
              </a:rPr>
              <a:t>проведение обессоливания воды с различной минерализацией;</a:t>
            </a:r>
          </a:p>
          <a:p>
            <a:pPr>
              <a:buFont typeface="Wingdings" pitchFamily="2" charset="2"/>
              <a:buChar char="Ø"/>
            </a:pPr>
            <a:r>
              <a:rPr lang="ru-RU" dirty="0" smtClean="0">
                <a:latin typeface="Times New Roman" pitchFamily="18" charset="0"/>
                <a:cs typeface="Times New Roman" pitchFamily="18" charset="0"/>
              </a:rPr>
              <a:t>простота эксплуатации и организации контроля;</a:t>
            </a:r>
          </a:p>
          <a:p>
            <a:pPr>
              <a:buFont typeface="Wingdings" pitchFamily="2" charset="2"/>
              <a:buChar char="Ø"/>
            </a:pPr>
            <a:r>
              <a:rPr lang="ru-RU" dirty="0" smtClean="0">
                <a:latin typeface="Times New Roman" pitchFamily="18" charset="0"/>
                <a:cs typeface="Times New Roman" pitchFamily="18" charset="0"/>
              </a:rPr>
              <a:t>небольшая площадь размещения оборудования.</a:t>
            </a:r>
            <a:endParaRPr lang="ru-RU" dirty="0">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r>
              <a:rPr lang="ru-RU" sz="2000" b="1" dirty="0" smtClean="0">
                <a:solidFill>
                  <a:srgbClr val="0070C0"/>
                </a:solidFill>
                <a:latin typeface="Times New Roman" pitchFamily="18" charset="0"/>
                <a:cs typeface="Times New Roman" pitchFamily="18" charset="0"/>
              </a:rPr>
              <a:t>Дистиллированная вода </a:t>
            </a:r>
            <a:r>
              <a:rPr lang="ru-RU" sz="2000" dirty="0" smtClean="0">
                <a:latin typeface="Times New Roman" pitchFamily="18" charset="0"/>
                <a:cs typeface="Times New Roman" pitchFamily="18" charset="0"/>
              </a:rPr>
              <a:t>– вода очищенная от растворенных в ней примесей путем дистилляции (перегонки.)</a:t>
            </a:r>
          </a:p>
          <a:p>
            <a:r>
              <a:rPr lang="ru-RU" sz="2000" b="1" dirty="0" smtClean="0">
                <a:solidFill>
                  <a:srgbClr val="0070C0"/>
                </a:solidFill>
                <a:latin typeface="Times New Roman" pitchFamily="18" charset="0"/>
                <a:cs typeface="Times New Roman" pitchFamily="18" charset="0"/>
              </a:rPr>
              <a:t>Дистилляция</a:t>
            </a:r>
            <a:r>
              <a:rPr lang="ru-RU" sz="2000" dirty="0" smtClean="0">
                <a:latin typeface="Times New Roman" pitchFamily="18" charset="0"/>
                <a:cs typeface="Times New Roman" pitchFamily="18" charset="0"/>
              </a:rPr>
              <a:t> (лат. </a:t>
            </a:r>
            <a:r>
              <a:rPr lang="ru-RU" sz="2000" dirty="0" err="1" smtClean="0">
                <a:latin typeface="Times New Roman" pitchFamily="18" charset="0"/>
                <a:cs typeface="Times New Roman" pitchFamily="18" charset="0"/>
              </a:rPr>
              <a:t>distillatio</a:t>
            </a:r>
            <a:r>
              <a:rPr lang="ru-RU" sz="2000" dirty="0" smtClean="0">
                <a:latin typeface="Times New Roman" pitchFamily="18" charset="0"/>
                <a:cs typeface="Times New Roman" pitchFamily="18" charset="0"/>
              </a:rPr>
              <a:t> - стекание каплями) - перегонка, испарение жидкости с последующим охлаждением и конденсацией паров. Предполагается, что </a:t>
            </a:r>
            <a:r>
              <a:rPr lang="ru-RU" sz="2000" i="1" dirty="0" smtClean="0">
                <a:latin typeface="Times New Roman" pitchFamily="18" charset="0"/>
                <a:cs typeface="Times New Roman" pitchFamily="18" charset="0"/>
              </a:rPr>
              <a:t>дистилляция</a:t>
            </a:r>
            <a:r>
              <a:rPr lang="ru-RU" sz="2000" dirty="0" smtClean="0">
                <a:latin typeface="Times New Roman" pitchFamily="18" charset="0"/>
                <a:cs typeface="Times New Roman" pitchFamily="18" charset="0"/>
              </a:rPr>
              <a:t> была изобретена арабами до X века, у Авиценны она упоминается, как метод получения эфирных масел.</a:t>
            </a:r>
          </a:p>
          <a:p>
            <a:r>
              <a:rPr lang="ru-RU" sz="2000" b="1" dirty="0" smtClean="0">
                <a:solidFill>
                  <a:srgbClr val="0070C0"/>
                </a:solidFill>
                <a:latin typeface="Times New Roman" pitchFamily="18" charset="0"/>
                <a:cs typeface="Times New Roman" pitchFamily="18" charset="0"/>
              </a:rPr>
              <a:t>Применение</a:t>
            </a:r>
            <a:r>
              <a:rPr lang="ru-RU" sz="2000" dirty="0" smtClean="0">
                <a:latin typeface="Times New Roman" pitchFamily="18" charset="0"/>
                <a:cs typeface="Times New Roman" pitchFamily="18" charset="0"/>
              </a:rPr>
              <a:t> – используется в лабораториях для промывки лабораторного оборудования, для разбавления химических растворов, при проведении химических опытов.</a:t>
            </a:r>
            <a:endParaRPr lang="ru-RU" sz="2000" dirty="0">
              <a:latin typeface="Times New Roman" pitchFamily="18" charset="0"/>
              <a:cs typeface="Times New Roman" pitchFamily="18" charset="0"/>
            </a:endParaRPr>
          </a:p>
        </p:txBody>
      </p:sp>
      <p:sp>
        <p:nvSpPr>
          <p:cNvPr id="2" name="Заголовок 1"/>
          <p:cNvSpPr>
            <a:spLocks noGrp="1"/>
          </p:cNvSpPr>
          <p:nvPr>
            <p:ph type="title"/>
          </p:nvPr>
        </p:nvSpPr>
        <p:spPr>
          <a:effectLst>
            <a:innerShdw blurRad="63500" dist="50800" dir="5400000">
              <a:prstClr val="black">
                <a:alpha val="50000"/>
              </a:prstClr>
            </a:innerShdw>
          </a:effectLst>
        </p:spPr>
        <p:txBody>
          <a:bodyPr>
            <a:noAutofit/>
            <a:scene3d>
              <a:camera prst="orthographicFront"/>
              <a:lightRig rig="brightRoom" dir="t"/>
            </a:scene3d>
            <a:sp3d extrusionH="57150" contourW="6350" prstMaterial="plastic">
              <a:bevelT w="20320" h="20320" prst="convex"/>
              <a:contourClr>
                <a:schemeClr val="accent1">
                  <a:tint val="100000"/>
                  <a:shade val="100000"/>
                  <a:hueMod val="100000"/>
                  <a:satMod val="100000"/>
                </a:schemeClr>
              </a:contourClr>
            </a:sp3d>
          </a:bodyPr>
          <a:lstStyle/>
          <a:p>
            <a:r>
              <a:rPr lang="ru-RU" sz="32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Дистиллированная вода. Для чего она нужна?</a:t>
            </a:r>
            <a:endParaRPr lang="ru-RU" sz="32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14282" y="928670"/>
            <a:ext cx="8286776" cy="1754326"/>
          </a:xfrm>
          <a:prstGeom prst="rect">
            <a:avLst/>
          </a:prstGeom>
          <a:noFill/>
        </p:spPr>
        <p:txBody>
          <a:bodyPr wrap="square" lIns="91440" tIns="45720" rIns="91440" bIns="45720">
            <a:spAutoFit/>
            <a:scene3d>
              <a:camera prst="orthographicFront"/>
              <a:lightRig rig="threePt" dir="t"/>
            </a:scene3d>
            <a:sp3d extrusionH="57150">
              <a:bevelT h="25400" prst="softRound"/>
            </a:sp3d>
          </a:bodyPr>
          <a:lstStyle/>
          <a:p>
            <a:pPr algn="ctr"/>
            <a:r>
              <a:rPr lang="ru-RU"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СПАСИБО ЗА ВНИМАНИЕ!</a:t>
            </a:r>
            <a:endParaRPr lang="ru-RU"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effectLst>
            <a:glow rad="63500">
              <a:schemeClr val="accent5">
                <a:satMod val="175000"/>
                <a:alpha val="40000"/>
              </a:schemeClr>
            </a:glow>
          </a:effectLst>
        </p:spPr>
        <p:txBody>
          <a:bodyPr/>
          <a:lstStyle/>
          <a:p>
            <a:pPr>
              <a:buFont typeface="Wingdings" pitchFamily="2" charset="2"/>
              <a:buChar char="Ø"/>
            </a:pPr>
            <a:r>
              <a:rPr lang="ru-RU"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hlinkClick r:id="rId2" action="ppaction://hlinksldjump"/>
              </a:rPr>
              <a:t>Дистилляция</a:t>
            </a:r>
            <a:endParaRPr lang="ru-RU"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a:p>
            <a:pPr>
              <a:buFont typeface="Wingdings" pitchFamily="2" charset="2"/>
              <a:buChar char="Ø"/>
            </a:pPr>
            <a:r>
              <a:rPr lang="ru-RU"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hlinkClick r:id="rId3" action="ppaction://hlinksldjump"/>
              </a:rPr>
              <a:t>Аппараты для дистилляции</a:t>
            </a:r>
            <a:endParaRPr lang="ru-RU"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a:p>
            <a:pPr>
              <a:buFont typeface="Wingdings" pitchFamily="2" charset="2"/>
              <a:buChar char="Ø"/>
            </a:pPr>
            <a:r>
              <a:rPr lang="ru-RU"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hlinkClick r:id="rId4" action="ppaction://hlinksldjump"/>
              </a:rPr>
              <a:t>Дистилляторы</a:t>
            </a:r>
            <a:endParaRPr lang="ru-RU"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a:p>
            <a:pPr>
              <a:buFont typeface="Wingdings" pitchFamily="2" charset="2"/>
              <a:buChar char="Ø"/>
            </a:pPr>
            <a:r>
              <a:rPr lang="ru-RU"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hlinkClick r:id="rId5" action="ppaction://hlinksldjump"/>
              </a:rPr>
              <a:t>Бидистилляторы</a:t>
            </a:r>
            <a:r>
              <a:rPr lang="ru-RU"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 </a:t>
            </a:r>
          </a:p>
          <a:p>
            <a:pPr>
              <a:buFont typeface="Wingdings" pitchFamily="2" charset="2"/>
              <a:buChar char="Ø"/>
            </a:pPr>
            <a:r>
              <a:rPr lang="ru-RU"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hlinkClick r:id="rId6" action="ppaction://hlinksldjump"/>
              </a:rPr>
              <a:t>Деминерализация воды</a:t>
            </a:r>
            <a:endParaRPr lang="ru-RU"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a:p>
            <a:pPr>
              <a:buFont typeface="Wingdings" pitchFamily="2" charset="2"/>
              <a:buChar char="Ø"/>
            </a:pPr>
            <a:r>
              <a:rPr lang="ru-RU"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hlinkClick r:id="rId7" action="ppaction://hlinksldjump"/>
              </a:rPr>
              <a:t>Выпарные аппараты </a:t>
            </a:r>
            <a:endParaRPr lang="ru-RU"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a:p>
            <a:pPr>
              <a:buFont typeface="Wingdings" pitchFamily="2" charset="2"/>
              <a:buChar char="Ø"/>
            </a:pPr>
            <a:endParaRPr lang="ru-RU" dirty="0"/>
          </a:p>
        </p:txBody>
      </p:sp>
      <p:sp>
        <p:nvSpPr>
          <p:cNvPr id="2" name="Заголовок 1"/>
          <p:cNvSpPr>
            <a:spLocks noGrp="1"/>
          </p:cNvSpPr>
          <p:nvPr>
            <p:ph type="title"/>
          </p:nvPr>
        </p:nvSpPr>
        <p:spPr>
          <a:effectLst>
            <a:innerShdw blurRad="63500" dist="50800" dir="5400000">
              <a:prstClr val="black">
                <a:alpha val="50000"/>
              </a:prstClr>
            </a:innerShdw>
          </a:effectLst>
          <a:scene3d>
            <a:camera prst="orthographicFront"/>
            <a:lightRig rig="brightRoom" dir="t"/>
          </a:scene3d>
          <a:sp3d>
            <a:bevelT prst="relaxedInset"/>
          </a:sp3d>
        </p:spPr>
        <p:txBody>
          <a:bodyPr>
            <a:sp3d contourW="6350" prstMaterial="plastic">
              <a:bevelT w="20320" h="20320" prst="angle"/>
              <a:contourClr>
                <a:schemeClr val="accent1">
                  <a:tint val="100000"/>
                  <a:shade val="100000"/>
                  <a:hueMod val="100000"/>
                  <a:satMod val="100000"/>
                </a:schemeClr>
              </a:contourClr>
            </a:sp3d>
          </a:bodyPr>
          <a:lstStyle/>
          <a:p>
            <a:r>
              <a:rPr lang="ru-RU"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Содержание.</a:t>
            </a:r>
            <a:endParaRPr lang="ru-RU"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28596" y="428604"/>
          <a:ext cx="8229600" cy="61436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Прямоугольник 4"/>
          <p:cNvSpPr/>
          <p:nvPr/>
        </p:nvSpPr>
        <p:spPr>
          <a:xfrm>
            <a:off x="428596" y="3571876"/>
            <a:ext cx="2714644" cy="285752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p>
        </p:txBody>
      </p:sp>
      <p:sp>
        <p:nvSpPr>
          <p:cNvPr id="6" name="Прямоугольник 5"/>
          <p:cNvSpPr/>
          <p:nvPr/>
        </p:nvSpPr>
        <p:spPr>
          <a:xfrm>
            <a:off x="5857884" y="3429000"/>
            <a:ext cx="2714644" cy="285752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p>
        </p:txBody>
      </p:sp>
      <p:sp>
        <p:nvSpPr>
          <p:cNvPr id="7" name="TextBox 6"/>
          <p:cNvSpPr txBox="1"/>
          <p:nvPr/>
        </p:nvSpPr>
        <p:spPr>
          <a:xfrm>
            <a:off x="428596" y="3786190"/>
            <a:ext cx="2571768" cy="2492990"/>
          </a:xfrm>
          <a:prstGeom prst="rect">
            <a:avLst/>
          </a:prstGeom>
          <a:noFill/>
        </p:spPr>
        <p:txBody>
          <a:bodyPr wrap="square" rtlCol="0">
            <a:spAutoFit/>
          </a:bodyPr>
          <a:lstStyle/>
          <a:p>
            <a:r>
              <a:rPr lang="ru-RU" sz="1200" dirty="0" smtClean="0">
                <a:latin typeface="Times New Roman" pitchFamily="18" charset="0"/>
                <a:cs typeface="Times New Roman" pitchFamily="18" charset="0"/>
              </a:rPr>
              <a:t>Частичное испарение кипящей жидкой смеси путём непрерывного отвода и конденсации образовавшихся паров в холодильнике. Полученный конденсат называется дистиллятом, а неиспарившаяся жидкость - кубовым остатком. Проводится при таких давлениях, когда длина </a:t>
            </a:r>
            <a:r>
              <a:rPr lang="ru-RU" sz="1200" dirty="0" err="1" smtClean="0">
                <a:latin typeface="Times New Roman" pitchFamily="18" charset="0"/>
                <a:cs typeface="Times New Roman" pitchFamily="18" charset="0"/>
              </a:rPr>
              <a:t>своб</a:t>
            </a:r>
            <a:r>
              <a:rPr lang="ru-RU" sz="1200" dirty="0" smtClean="0">
                <a:latin typeface="Times New Roman" pitchFamily="18" charset="0"/>
                <a:cs typeface="Times New Roman" pitchFamily="18" charset="0"/>
              </a:rPr>
              <a:t>. пробега молекул во много раз меньше, чем расстояние между </a:t>
            </a:r>
            <a:r>
              <a:rPr lang="ru-RU" sz="1200" dirty="0" err="1" smtClean="0">
                <a:latin typeface="Times New Roman" pitchFamily="18" charset="0"/>
                <a:cs typeface="Times New Roman" pitchFamily="18" charset="0"/>
              </a:rPr>
              <a:t>пов-стями</a:t>
            </a:r>
            <a:r>
              <a:rPr lang="ru-RU" sz="1200" dirty="0" smtClean="0">
                <a:latin typeface="Times New Roman" pitchFamily="18" charset="0"/>
                <a:cs typeface="Times New Roman" pitchFamily="18" charset="0"/>
              </a:rPr>
              <a:t> испарения жидкости и конденсации пара.</a:t>
            </a:r>
            <a:endParaRPr lang="ru-RU" sz="1200" dirty="0">
              <a:latin typeface="Times New Roman" pitchFamily="18" charset="0"/>
              <a:cs typeface="Times New Roman" pitchFamily="18" charset="0"/>
            </a:endParaRPr>
          </a:p>
        </p:txBody>
      </p:sp>
      <p:sp>
        <p:nvSpPr>
          <p:cNvPr id="8" name="TextBox 7"/>
          <p:cNvSpPr txBox="1"/>
          <p:nvPr/>
        </p:nvSpPr>
        <p:spPr>
          <a:xfrm>
            <a:off x="6000760" y="3643314"/>
            <a:ext cx="2357454" cy="2123658"/>
          </a:xfrm>
          <a:prstGeom prst="rect">
            <a:avLst/>
          </a:prstGeom>
          <a:noFill/>
        </p:spPr>
        <p:txBody>
          <a:bodyPr wrap="square" rtlCol="0">
            <a:spAutoFit/>
          </a:bodyPr>
          <a:lstStyle/>
          <a:p>
            <a:r>
              <a:rPr lang="ru-RU" sz="1200" dirty="0" smtClean="0">
                <a:latin typeface="Times New Roman" pitchFamily="18" charset="0"/>
                <a:cs typeface="Times New Roman" pitchFamily="18" charset="0"/>
              </a:rPr>
              <a:t>разделение многокомпонентных жидких смесей на отличающиеся по составу части - фракции. Основана на различии в составах многокомпонентной жидкости и образующегося из неё пара. Осуществляется путём частичного испарения легколетучих компонентов исходной смеси и последующей их конденсации.</a:t>
            </a:r>
            <a:endParaRPr lang="ru-RU" sz="1200" dirty="0">
              <a:latin typeface="Times New Roman" pitchFamily="18" charset="0"/>
              <a:cs typeface="Times New Roman" pitchFamily="18" charset="0"/>
            </a:endParaRPr>
          </a:p>
        </p:txBody>
      </p:sp>
      <p:cxnSp>
        <p:nvCxnSpPr>
          <p:cNvPr id="10" name="Прямая соединительная линия 9"/>
          <p:cNvCxnSpPr/>
          <p:nvPr/>
        </p:nvCxnSpPr>
        <p:spPr>
          <a:xfrm rot="5400000">
            <a:off x="1179489" y="3250405"/>
            <a:ext cx="642148" cy="794"/>
          </a:xfrm>
          <a:prstGeom prst="line">
            <a:avLst/>
          </a:prstGeom>
          <a:ln/>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5400000">
            <a:off x="7322363" y="3178967"/>
            <a:ext cx="500066" cy="1588"/>
          </a:xfrm>
          <a:prstGeom prst="line">
            <a:avLst/>
          </a:prstGeom>
          <a:ln/>
        </p:spPr>
        <p:style>
          <a:lnRef idx="2">
            <a:schemeClr val="accent1"/>
          </a:lnRef>
          <a:fillRef idx="0">
            <a:schemeClr val="accent1"/>
          </a:fillRef>
          <a:effectRef idx="1">
            <a:schemeClr val="accent1"/>
          </a:effectRef>
          <a:fontRef idx="minor">
            <a:schemeClr val="tx1"/>
          </a:fontRef>
        </p:style>
      </p:cxnSp>
    </p:spTree>
  </p:cSld>
  <p:clrMapOvr>
    <a:masterClrMapping/>
  </p:clrMapOvr>
  <p:transition>
    <p:pull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r>
              <a:rPr lang="ru-RU" b="1" dirty="0" smtClean="0"/>
              <a:t>Дистилляторы</a:t>
            </a:r>
          </a:p>
          <a:p>
            <a:r>
              <a:rPr lang="ru-RU" b="1" dirty="0" smtClean="0"/>
              <a:t>Бидистилляторы</a:t>
            </a:r>
          </a:p>
          <a:p>
            <a:endParaRPr lang="ru-RU" b="1" dirty="0" smtClean="0"/>
          </a:p>
          <a:p>
            <a:endParaRPr lang="ru-RU" dirty="0"/>
          </a:p>
        </p:txBody>
      </p:sp>
      <p:sp>
        <p:nvSpPr>
          <p:cNvPr id="2" name="Заголовок 1"/>
          <p:cNvSpPr>
            <a:spLocks noGrp="1"/>
          </p:cNvSpPr>
          <p:nvPr>
            <p:ph type="title"/>
          </p:nvPr>
        </p:nvSpPr>
        <p:spPr>
          <a:effectLst>
            <a:innerShdw blurRad="63500" dist="50800" dir="16200000">
              <a:prstClr val="black">
                <a:alpha val="50000"/>
              </a:prstClr>
            </a:innerShdw>
          </a:effectLst>
          <a:scene3d>
            <a:camera prst="orthographicFront"/>
            <a:lightRig rig="brightRoom" dir="t"/>
          </a:scene3d>
          <a:sp3d>
            <a:bevelT prst="convex"/>
          </a:sp3d>
        </p:spPr>
        <p:txBody>
          <a:bodyPr>
            <a:normAutofit fontScale="90000"/>
            <a:sp3d contourW="6350" prstMaterial="plastic">
              <a:bevelT w="20320" h="20320" prst="angle"/>
              <a:contourClr>
                <a:schemeClr val="accent1">
                  <a:tint val="100000"/>
                  <a:shade val="100000"/>
                  <a:hueMod val="100000"/>
                  <a:satMod val="100000"/>
                </a:schemeClr>
              </a:contourClr>
            </a:sp3d>
          </a:bodyPr>
          <a:lstStyle/>
          <a:p>
            <a:r>
              <a:rPr lang="ru-RU"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Аппараты для дистилляции:</a:t>
            </a:r>
            <a:endParaRPr lang="ru-RU"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r>
              <a:rPr lang="ru-RU" sz="2800" b="1" dirty="0" smtClean="0">
                <a:latin typeface="Times New Roman" pitchFamily="18" charset="0"/>
                <a:cs typeface="Times New Roman" pitchFamily="18" charset="0"/>
              </a:rPr>
              <a:t>Дистилляторы </a:t>
            </a:r>
            <a:r>
              <a:rPr lang="ru-RU" sz="2800" dirty="0" smtClean="0">
                <a:latin typeface="Times New Roman" pitchFamily="18" charset="0"/>
                <a:cs typeface="Times New Roman" pitchFamily="18" charset="0"/>
              </a:rPr>
              <a:t>- это лабораторное оборудование, для получения очищенной, дистиллированной воды по средствам конденсации ее паров. Данное устройство считается самым эффективным и универсальным способом очистки воды. Дистилляторы бывают разных видов.</a:t>
            </a:r>
            <a:endParaRPr lang="ru-RU" sz="2800" dirty="0">
              <a:latin typeface="Times New Roman" pitchFamily="18" charset="0"/>
              <a:cs typeface="Times New Roman" pitchFamily="18" charset="0"/>
            </a:endParaRPr>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Скругленный прямоугольник 12"/>
          <p:cNvSpPr/>
          <p:nvPr/>
        </p:nvSpPr>
        <p:spPr>
          <a:xfrm>
            <a:off x="3500430" y="1428736"/>
            <a:ext cx="2286016" cy="107157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p>
        </p:txBody>
      </p:sp>
      <p:sp>
        <p:nvSpPr>
          <p:cNvPr id="9" name="Прямоугольник 8"/>
          <p:cNvSpPr/>
          <p:nvPr/>
        </p:nvSpPr>
        <p:spPr>
          <a:xfrm>
            <a:off x="214282" y="2714620"/>
            <a:ext cx="2357454" cy="414338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p>
        </p:txBody>
      </p:sp>
      <p:sp>
        <p:nvSpPr>
          <p:cNvPr id="10" name="Прямоугольник 9"/>
          <p:cNvSpPr/>
          <p:nvPr/>
        </p:nvSpPr>
        <p:spPr>
          <a:xfrm>
            <a:off x="6643702" y="2714620"/>
            <a:ext cx="2286016" cy="414338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p>
        </p:txBody>
      </p:sp>
      <p:graphicFrame>
        <p:nvGraphicFramePr>
          <p:cNvPr id="4" name="Содержимое 3"/>
          <p:cNvGraphicFramePr>
            <a:graphicFrameLocks noGrp="1"/>
          </p:cNvGraphicFramePr>
          <p:nvPr>
            <p:ph idx="1"/>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357158" y="2928934"/>
            <a:ext cx="2000264" cy="3429000"/>
          </a:xfrm>
          <a:prstGeom prst="rect">
            <a:avLst/>
          </a:prstGeom>
          <a:noFill/>
        </p:spPr>
        <p:txBody>
          <a:bodyPr wrap="square" rtlCol="0">
            <a:spAutoFit/>
          </a:bodyPr>
          <a:lstStyle/>
          <a:p>
            <a:r>
              <a:rPr lang="ru-RU" sz="1400" dirty="0" smtClean="0">
                <a:latin typeface="Times New Roman" pitchFamily="18" charset="0"/>
                <a:cs typeface="Times New Roman" pitchFamily="18" charset="0"/>
              </a:rPr>
              <a:t>Настольные дистилляторы (</a:t>
            </a:r>
            <a:r>
              <a:rPr lang="ru-RU" sz="1400" dirty="0" err="1" smtClean="0">
                <a:latin typeface="Times New Roman" pitchFamily="18" charset="0"/>
                <a:cs typeface="Times New Roman" pitchFamily="18" charset="0"/>
              </a:rPr>
              <a:t>аквадистилляторы</a:t>
            </a:r>
            <a:r>
              <a:rPr lang="ru-RU" sz="1400" dirty="0" smtClean="0">
                <a:latin typeface="Times New Roman" pitchFamily="18" charset="0"/>
                <a:cs typeface="Times New Roman" pitchFamily="18" charset="0"/>
              </a:rPr>
              <a:t>) работают по принципу электрического чайника: налил воду и нажал кнопку. После окончания работы дистиллятор выключается.  Недостатком настольных дистилляторов является малая производительность - не более литра в час. </a:t>
            </a:r>
            <a:endParaRPr lang="ru-RU" sz="1400" dirty="0">
              <a:latin typeface="Times New Roman" pitchFamily="18" charset="0"/>
              <a:cs typeface="Times New Roman" pitchFamily="18" charset="0"/>
            </a:endParaRPr>
          </a:p>
        </p:txBody>
      </p:sp>
      <p:sp>
        <p:nvSpPr>
          <p:cNvPr id="8" name="TextBox 7"/>
          <p:cNvSpPr txBox="1"/>
          <p:nvPr/>
        </p:nvSpPr>
        <p:spPr>
          <a:xfrm>
            <a:off x="6715140" y="2672239"/>
            <a:ext cx="2428860" cy="4185761"/>
          </a:xfrm>
          <a:prstGeom prst="rect">
            <a:avLst/>
          </a:prstGeom>
          <a:noFill/>
        </p:spPr>
        <p:txBody>
          <a:bodyPr wrap="square" rtlCol="0">
            <a:spAutoFit/>
          </a:bodyPr>
          <a:lstStyle/>
          <a:p>
            <a:r>
              <a:rPr lang="ru-RU" sz="1400" dirty="0" smtClean="0">
                <a:latin typeface="Times New Roman" pitchFamily="18" charset="0"/>
                <a:cs typeface="Times New Roman" pitchFamily="18" charset="0"/>
              </a:rPr>
              <a:t>Лабораторные дистилляторы (</a:t>
            </a:r>
            <a:r>
              <a:rPr lang="ru-RU" sz="1400" dirty="0" err="1" smtClean="0">
                <a:latin typeface="Times New Roman" pitchFamily="18" charset="0"/>
                <a:cs typeface="Times New Roman" pitchFamily="18" charset="0"/>
              </a:rPr>
              <a:t>аквадистилляторы</a:t>
            </a:r>
            <a:r>
              <a:rPr lang="ru-RU" sz="1400" dirty="0" smtClean="0">
                <a:latin typeface="Times New Roman" pitchFamily="18" charset="0"/>
                <a:cs typeface="Times New Roman" pitchFamily="18" charset="0"/>
              </a:rPr>
              <a:t>) подключаются к водопроводу и могут обеспечивать производительность до 140 литров в час. В промышленных дистилляторах водопроводная вода поступает в испаритель и нагревается до кипения. Образующийся пар попадает на стенки конденсатора, охлаждаемого снаружи водопроводной водой, и, конденсируясь, вытекает в виде дистиллированной воды.</a:t>
            </a:r>
            <a:endParaRPr lang="ru-RU" sz="1400" dirty="0">
              <a:latin typeface="Times New Roman" pitchFamily="18" charset="0"/>
              <a:cs typeface="Times New Roman" pitchFamily="18" charset="0"/>
            </a:endParaRPr>
          </a:p>
        </p:txBody>
      </p:sp>
      <p:sp>
        <p:nvSpPr>
          <p:cNvPr id="14" name="TextBox 13"/>
          <p:cNvSpPr txBox="1"/>
          <p:nvPr/>
        </p:nvSpPr>
        <p:spPr>
          <a:xfrm>
            <a:off x="3786182" y="1714488"/>
            <a:ext cx="1857388" cy="461665"/>
          </a:xfrm>
          <a:prstGeom prst="rect">
            <a:avLst/>
          </a:prstGeom>
          <a:noFill/>
        </p:spPr>
        <p:txBody>
          <a:bodyPr wrap="square" rtlCol="0">
            <a:spAutoFit/>
          </a:bodyPr>
          <a:lstStyle/>
          <a:p>
            <a:r>
              <a:rPr lang="ru-RU" sz="1200" b="1" dirty="0" smtClean="0"/>
              <a:t>Электрический дистиллятор</a:t>
            </a:r>
            <a:endParaRPr lang="ru-RU" sz="1200" b="1" dirty="0"/>
          </a:p>
        </p:txBody>
      </p:sp>
      <p:sp>
        <p:nvSpPr>
          <p:cNvPr id="11" name="Прямоугольник 10"/>
          <p:cNvSpPr/>
          <p:nvPr/>
        </p:nvSpPr>
        <p:spPr>
          <a:xfrm>
            <a:off x="3214678" y="3357562"/>
            <a:ext cx="2857520" cy="350043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p>
        </p:txBody>
      </p:sp>
      <p:sp>
        <p:nvSpPr>
          <p:cNvPr id="17" name="TextBox 16"/>
          <p:cNvSpPr txBox="1"/>
          <p:nvPr/>
        </p:nvSpPr>
        <p:spPr>
          <a:xfrm>
            <a:off x="3428992" y="3571876"/>
            <a:ext cx="2500330" cy="2862322"/>
          </a:xfrm>
          <a:prstGeom prst="rect">
            <a:avLst/>
          </a:prstGeom>
          <a:noFill/>
        </p:spPr>
        <p:txBody>
          <a:bodyPr wrap="square" rtlCol="0">
            <a:spAutoFit/>
          </a:bodyPr>
          <a:lstStyle/>
          <a:p>
            <a:r>
              <a:rPr lang="ru-RU" sz="1200" dirty="0" smtClean="0">
                <a:latin typeface="Times New Roman" pitchFamily="18" charset="0"/>
                <a:cs typeface="Times New Roman" pitchFamily="18" charset="0"/>
              </a:rPr>
              <a:t>является незаменимым аппаратом для химических лабораторий и медицинских учреждений. Кроме этого, он применяется для различных технических нужд.</a:t>
            </a:r>
            <a:r>
              <a:rPr lang="ru-RU" sz="1200" dirty="0" smtClean="0"/>
              <a:t> производит очищенную воду без запаха, вкуса и цвета, с хорошей прозрачностью и уровнем </a:t>
            </a:r>
            <a:r>
              <a:rPr lang="ru-RU" sz="1200" dirty="0" err="1" smtClean="0"/>
              <a:t>рН</a:t>
            </a:r>
            <a:r>
              <a:rPr lang="ru-RU" sz="1200" dirty="0" smtClean="0"/>
              <a:t> около 5,0 - 6,8. После дистилляции электрическим </a:t>
            </a:r>
            <a:r>
              <a:rPr lang="ru-RU" sz="1200" dirty="0" err="1" smtClean="0"/>
              <a:t>аквадистиллятором</a:t>
            </a:r>
            <a:r>
              <a:rPr lang="ru-RU" sz="1200" dirty="0" smtClean="0"/>
              <a:t>, полученная вода не содержит тяжелых металлов, нитратов, нитритов, хлоридов, сульфатов и диоксида углерода.</a:t>
            </a:r>
            <a:endParaRPr lang="ru-RU" sz="1200" dirty="0">
              <a:latin typeface="Times New Roman" pitchFamily="18" charset="0"/>
              <a:cs typeface="Times New Roman" pitchFamily="18" charset="0"/>
            </a:endParaRPr>
          </a:p>
        </p:txBody>
      </p:sp>
      <p:cxnSp>
        <p:nvCxnSpPr>
          <p:cNvPr id="19" name="Прямая соединительная линия 18"/>
          <p:cNvCxnSpPr/>
          <p:nvPr/>
        </p:nvCxnSpPr>
        <p:spPr>
          <a:xfrm rot="5400000">
            <a:off x="715142" y="2500306"/>
            <a:ext cx="427834" cy="794"/>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Прямая соединительная линия 21"/>
          <p:cNvCxnSpPr/>
          <p:nvPr/>
        </p:nvCxnSpPr>
        <p:spPr>
          <a:xfrm rot="5400000">
            <a:off x="4286248" y="1285860"/>
            <a:ext cx="428628"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Прямая соединительная линия 22"/>
          <p:cNvCxnSpPr/>
          <p:nvPr/>
        </p:nvCxnSpPr>
        <p:spPr>
          <a:xfrm rot="5400000">
            <a:off x="4037009" y="2963859"/>
            <a:ext cx="928694"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Прямая соединительная линия 24"/>
          <p:cNvCxnSpPr/>
          <p:nvPr/>
        </p:nvCxnSpPr>
        <p:spPr>
          <a:xfrm rot="5400000">
            <a:off x="7858942" y="2499512"/>
            <a:ext cx="428628" cy="1588"/>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transition>
    <p:dissolv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0" y="-2226"/>
          <a:ext cx="9144000" cy="6860225"/>
        </p:xfrm>
        <a:graphic>
          <a:graphicData uri="http://schemas.openxmlformats.org/drawingml/2006/table">
            <a:tbl>
              <a:tblPr firstRow="1" bandRow="1">
                <a:tableStyleId>{5C22544A-7EE6-4342-B048-85BDC9FD1C3A}</a:tableStyleId>
              </a:tblPr>
              <a:tblGrid>
                <a:gridCol w="1071538"/>
                <a:gridCol w="5286412"/>
                <a:gridCol w="2786050"/>
              </a:tblGrid>
              <a:tr h="384835">
                <a:tc>
                  <a:txBody>
                    <a:bodyPr/>
                    <a:lstStyle/>
                    <a:p>
                      <a:r>
                        <a:rPr lang="ru-RU" dirty="0" smtClean="0"/>
                        <a:t>модель</a:t>
                      </a:r>
                      <a:endParaRPr lang="ru-RU" dirty="0"/>
                    </a:p>
                  </a:txBody>
                  <a:tcPr/>
                </a:tc>
                <a:tc>
                  <a:txBody>
                    <a:bodyPr/>
                    <a:lstStyle/>
                    <a:p>
                      <a:r>
                        <a:rPr lang="ru-RU" dirty="0" smtClean="0"/>
                        <a:t>Описание</a:t>
                      </a:r>
                      <a:r>
                        <a:rPr lang="ru-RU" baseline="0" dirty="0" smtClean="0"/>
                        <a:t> </a:t>
                      </a:r>
                      <a:endParaRPr lang="ru-RU" dirty="0"/>
                    </a:p>
                  </a:txBody>
                  <a:tcPr/>
                </a:tc>
                <a:tc>
                  <a:txBody>
                    <a:bodyPr/>
                    <a:lstStyle/>
                    <a:p>
                      <a:r>
                        <a:rPr lang="ru-RU" dirty="0" smtClean="0"/>
                        <a:t>изображение</a:t>
                      </a:r>
                      <a:endParaRPr lang="ru-RU" dirty="0"/>
                    </a:p>
                  </a:txBody>
                  <a:tcPr/>
                </a:tc>
              </a:tr>
              <a:tr h="19068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dirty="0" smtClean="0">
                          <a:latin typeface="Times New Roman" pitchFamily="18" charset="0"/>
                          <a:cs typeface="Times New Roman" pitchFamily="18" charset="0"/>
                        </a:rPr>
                        <a:t>ДЭ-4</a:t>
                      </a:r>
                    </a:p>
                    <a:p>
                      <a:endParaRPr lang="ru-RU" dirty="0"/>
                    </a:p>
                  </a:txBody>
                  <a:tcPr/>
                </a:tc>
                <a:tc>
                  <a:txBody>
                    <a:bodyPr/>
                    <a:lstStyle/>
                    <a:p>
                      <a:r>
                        <a:rPr lang="ru-RU" sz="1600" b="1" dirty="0" smtClean="0">
                          <a:latin typeface="Times New Roman" pitchFamily="18" charset="0"/>
                          <a:cs typeface="Times New Roman" pitchFamily="18" charset="0"/>
                        </a:rPr>
                        <a:t>Дистиллятор ДЭ-4</a:t>
                      </a:r>
                      <a:r>
                        <a:rPr lang="ru-RU" sz="1600" dirty="0" smtClean="0">
                          <a:latin typeface="Times New Roman" pitchFamily="18" charset="0"/>
                          <a:cs typeface="Times New Roman" pitchFamily="18" charset="0"/>
                        </a:rPr>
                        <a:t> </a:t>
                      </a:r>
                      <a:r>
                        <a:rPr lang="ru-RU" sz="1600" b="1" dirty="0" smtClean="0">
                          <a:latin typeface="Times New Roman" pitchFamily="18" charset="0"/>
                          <a:cs typeface="Times New Roman" pitchFamily="18" charset="0"/>
                        </a:rPr>
                        <a:t>электрический</a:t>
                      </a:r>
                      <a:r>
                        <a:rPr lang="ru-RU" sz="1600" dirty="0" smtClean="0">
                          <a:latin typeface="Times New Roman" pitchFamily="18" charset="0"/>
                          <a:cs typeface="Times New Roman" pitchFamily="18" charset="0"/>
                        </a:rPr>
                        <a:t> предназначен для производства дистиллированной (очищенной) воды, отвечающей требованиям </a:t>
                      </a:r>
                      <a:r>
                        <a:rPr lang="ru-RU" sz="1600" dirty="0" err="1" smtClean="0">
                          <a:latin typeface="Times New Roman" pitchFamily="18" charset="0"/>
                          <a:cs typeface="Times New Roman" pitchFamily="18" charset="0"/>
                        </a:rPr>
                        <a:t>Госфармакопеи</a:t>
                      </a:r>
                      <a:r>
                        <a:rPr lang="ru-RU" sz="1600" dirty="0" smtClean="0">
                          <a:latin typeface="Times New Roman" pitchFamily="18" charset="0"/>
                          <a:cs typeface="Times New Roman" pitchFamily="18" charset="0"/>
                        </a:rPr>
                        <a:t> РФ ФС42-2619-89, </a:t>
                      </a:r>
                      <a:r>
                        <a:rPr lang="ru-RU" sz="1600" dirty="0" err="1" smtClean="0">
                          <a:latin typeface="Times New Roman" pitchFamily="18" charset="0"/>
                          <a:cs typeface="Times New Roman" pitchFamily="18" charset="0"/>
                        </a:rPr>
                        <a:t>Сан.Пин</a:t>
                      </a:r>
                      <a:r>
                        <a:rPr lang="ru-RU" sz="1600" dirty="0" smtClean="0">
                          <a:latin typeface="Times New Roman" pitchFamily="18" charset="0"/>
                          <a:cs typeface="Times New Roman" pitchFamily="18" charset="0"/>
                        </a:rPr>
                        <a:t> 2.1.4.559-96 путем тепловой перегонки воды. Дистиллятор ДЭ-4 применяется в медицинских учреждениях, аптеках, </a:t>
                      </a:r>
                      <a:r>
                        <a:rPr lang="ru-RU" sz="1600" dirty="0" err="1" smtClean="0">
                          <a:latin typeface="Times New Roman" pitchFamily="18" charset="0"/>
                          <a:cs typeface="Times New Roman" pitchFamily="18" charset="0"/>
                        </a:rPr>
                        <a:t>лабораторияхи</a:t>
                      </a:r>
                      <a:r>
                        <a:rPr lang="ru-RU" sz="1600" dirty="0" smtClean="0">
                          <a:latin typeface="Times New Roman" pitchFamily="18" charset="0"/>
                          <a:cs typeface="Times New Roman" pitchFamily="18" charset="0"/>
                        </a:rPr>
                        <a:t> для технических нужд.</a:t>
                      </a:r>
                      <a:endParaRPr lang="ru-RU" sz="1600" dirty="0">
                        <a:latin typeface="Times New Roman" pitchFamily="18" charset="0"/>
                        <a:cs typeface="Times New Roman" pitchFamily="18" charset="0"/>
                      </a:endParaRPr>
                    </a:p>
                  </a:txBody>
                  <a:tcPr/>
                </a:tc>
                <a:tc>
                  <a:txBody>
                    <a:bodyPr/>
                    <a:lstStyle/>
                    <a:p>
                      <a:endParaRPr lang="ru-RU" dirty="0"/>
                    </a:p>
                  </a:txBody>
                  <a:tcPr/>
                </a:tc>
              </a:tr>
              <a:tr h="26617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dirty="0" smtClean="0">
                          <a:latin typeface="Times New Roman" pitchFamily="18" charset="0"/>
                          <a:cs typeface="Times New Roman" pitchFamily="18" charset="0"/>
                        </a:rPr>
                        <a:t>ДЭ-25</a:t>
                      </a:r>
                    </a:p>
                    <a:p>
                      <a:endParaRPr lang="ru-RU" dirty="0"/>
                    </a:p>
                  </a:txBody>
                  <a:tcPr/>
                </a:tc>
                <a:tc>
                  <a:txBody>
                    <a:bodyPr/>
                    <a:lstStyle/>
                    <a:p>
                      <a:r>
                        <a:rPr lang="ru-RU" sz="1600" b="1" dirty="0" smtClean="0">
                          <a:latin typeface="Times New Roman" pitchFamily="18" charset="0"/>
                          <a:cs typeface="Times New Roman" pitchFamily="18" charset="0"/>
                        </a:rPr>
                        <a:t>Дистиллятор ДЭ-25</a:t>
                      </a:r>
                      <a:r>
                        <a:rPr lang="ru-RU" sz="1600" dirty="0" smtClean="0">
                          <a:latin typeface="Times New Roman" pitchFamily="18" charset="0"/>
                          <a:cs typeface="Times New Roman" pitchFamily="18" charset="0"/>
                        </a:rPr>
                        <a:t> </a:t>
                      </a:r>
                      <a:r>
                        <a:rPr lang="ru-RU" sz="1600" b="1" dirty="0" smtClean="0">
                          <a:latin typeface="Times New Roman" pitchFamily="18" charset="0"/>
                          <a:cs typeface="Times New Roman" pitchFamily="18" charset="0"/>
                        </a:rPr>
                        <a:t>электрический </a:t>
                      </a:r>
                      <a:r>
                        <a:rPr lang="ru-RU" sz="1600" dirty="0" smtClean="0">
                          <a:latin typeface="Times New Roman" pitchFamily="18" charset="0"/>
                          <a:cs typeface="Times New Roman" pitchFamily="18" charset="0"/>
                        </a:rPr>
                        <a:t>предназначен для производства дистиллированной воды, отвечающей требованиям действующей </a:t>
                      </a:r>
                      <a:r>
                        <a:rPr lang="ru-RU" sz="1600" dirty="0" err="1" smtClean="0">
                          <a:latin typeface="Times New Roman" pitchFamily="18" charset="0"/>
                          <a:cs typeface="Times New Roman" pitchFamily="18" charset="0"/>
                        </a:rPr>
                        <a:t>Госфармакопеи</a:t>
                      </a:r>
                      <a:r>
                        <a:rPr lang="ru-RU" sz="1600" dirty="0" smtClean="0">
                          <a:latin typeface="Times New Roman" pitchFamily="18" charset="0"/>
                          <a:cs typeface="Times New Roman" pitchFamily="18" charset="0"/>
                        </a:rPr>
                        <a:t> РФ ФС 42-2619-89, путем тепловой перегонки воды, отвечающей требованиям Сан.ПиН2.1.4.559-96. </a:t>
                      </a:r>
                      <a:r>
                        <a:rPr lang="ru-RU" sz="1600" b="1" dirty="0" smtClean="0">
                          <a:latin typeface="Times New Roman" pitchFamily="18" charset="0"/>
                          <a:cs typeface="Times New Roman" pitchFamily="18" charset="0"/>
                        </a:rPr>
                        <a:t>Дистиллятор ДЭ-25</a:t>
                      </a:r>
                      <a:r>
                        <a:rPr lang="ru-RU" sz="1600" dirty="0" smtClean="0">
                          <a:latin typeface="Times New Roman" pitchFamily="18" charset="0"/>
                          <a:cs typeface="Times New Roman" pitchFamily="18" charset="0"/>
                        </a:rPr>
                        <a:t> используется в медицинских учреждениях, а также для очистки питьевой воды от радионуклидов в чрезвычайных ситуациях и использования дистиллята в питьевых целях после его минерализации (п.8.13) в других учреждениях.</a:t>
                      </a:r>
                      <a:endParaRPr lang="ru-RU" sz="1600" dirty="0">
                        <a:latin typeface="Times New Roman" pitchFamily="18" charset="0"/>
                        <a:cs typeface="Times New Roman" pitchFamily="18" charset="0"/>
                      </a:endParaRPr>
                    </a:p>
                  </a:txBody>
                  <a:tcPr/>
                </a:tc>
                <a:tc>
                  <a:txBody>
                    <a:bodyPr/>
                    <a:lstStyle/>
                    <a:p>
                      <a:endParaRPr lang="ru-RU" dirty="0"/>
                    </a:p>
                  </a:txBody>
                  <a:tcPr/>
                </a:tc>
              </a:tr>
              <a:tr h="19068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dirty="0" smtClean="0">
                          <a:latin typeface="Times New Roman" pitchFamily="18" charset="0"/>
                          <a:cs typeface="Times New Roman" pitchFamily="18" charset="0"/>
                        </a:rPr>
                        <a:t>АДЭ-5</a:t>
                      </a:r>
                    </a:p>
                    <a:p>
                      <a:endParaRPr lang="ru-RU" dirty="0"/>
                    </a:p>
                  </a:txBody>
                  <a:tcPr/>
                </a:tc>
                <a:tc>
                  <a:txBody>
                    <a:bodyPr/>
                    <a:lstStyle/>
                    <a:p>
                      <a:r>
                        <a:rPr lang="ru-RU" sz="1600" dirty="0" smtClean="0">
                          <a:latin typeface="Times New Roman" pitchFamily="18" charset="0"/>
                          <a:cs typeface="Times New Roman" pitchFamily="18" charset="0"/>
                        </a:rPr>
                        <a:t>производительностью 5 л/ч предназначен для получения дистиллированной воды медицинского, бытового и технического назначения. </a:t>
                      </a:r>
                      <a:r>
                        <a:rPr lang="ru-RU" sz="1600" b="1" dirty="0" smtClean="0">
                          <a:latin typeface="Times New Roman" pitchFamily="18" charset="0"/>
                          <a:cs typeface="Times New Roman" pitchFamily="18" charset="0"/>
                        </a:rPr>
                        <a:t>Дистиллятор </a:t>
                      </a:r>
                      <a:r>
                        <a:rPr lang="ru-RU" sz="1600" dirty="0" err="1" smtClean="0">
                          <a:latin typeface="Times New Roman" pitchFamily="18" charset="0"/>
                          <a:cs typeface="Times New Roman" pitchFamily="18" charset="0"/>
                        </a:rPr>
                        <a:t>изготавляется</a:t>
                      </a:r>
                      <a:r>
                        <a:rPr lang="ru-RU" sz="1600" dirty="0" smtClean="0">
                          <a:latin typeface="Times New Roman" pitchFamily="18" charset="0"/>
                          <a:cs typeface="Times New Roman" pitchFamily="18" charset="0"/>
                        </a:rPr>
                        <a:t> из пищевой нержавеющей стали оснащен датчиками контроля уровня воды, разборным конденсатором и другими устройствами, повышающими качество дистиллята2Х18Н10Т.</a:t>
                      </a:r>
                      <a:endParaRPr lang="ru-RU" sz="1600" dirty="0">
                        <a:latin typeface="Times New Roman" pitchFamily="18" charset="0"/>
                        <a:cs typeface="Times New Roman" pitchFamily="18" charset="0"/>
                      </a:endParaRPr>
                    </a:p>
                  </a:txBody>
                  <a:tcPr/>
                </a:tc>
                <a:tc>
                  <a:txBody>
                    <a:bodyPr/>
                    <a:lstStyle/>
                    <a:p>
                      <a:endParaRPr lang="ru-RU" dirty="0"/>
                    </a:p>
                  </a:txBody>
                  <a:tcPr/>
                </a:tc>
              </a:tr>
            </a:tbl>
          </a:graphicData>
        </a:graphic>
      </p:graphicFrame>
      <p:pic>
        <p:nvPicPr>
          <p:cNvPr id="34818" name="Picture 2" descr="de4C"/>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858016" y="285728"/>
            <a:ext cx="1556637" cy="2071678"/>
          </a:xfrm>
          <a:prstGeom prst="rect">
            <a:avLst/>
          </a:prstGeom>
          <a:noFill/>
        </p:spPr>
      </p:pic>
      <p:pic>
        <p:nvPicPr>
          <p:cNvPr id="34820" name="Picture 4" descr="http://eslab-spb.ru/d/64856/d/de25.jpg"/>
          <p:cNvPicPr>
            <a:picLocks noChangeAspect="1" noChangeArrowheads="1"/>
          </p:cNvPicPr>
          <p:nvPr/>
        </p:nvPicPr>
        <p:blipFill>
          <a:blip r:embed="rId3"/>
          <a:srcRect/>
          <a:stretch>
            <a:fillRect/>
          </a:stretch>
        </p:blipFill>
        <p:spPr bwMode="auto">
          <a:xfrm>
            <a:off x="7000892" y="2500306"/>
            <a:ext cx="1714512" cy="2382271"/>
          </a:xfrm>
          <a:prstGeom prst="rect">
            <a:avLst/>
          </a:prstGeom>
          <a:noFill/>
        </p:spPr>
      </p:pic>
      <p:pic>
        <p:nvPicPr>
          <p:cNvPr id="34822" name="Picture 6" descr="http://eslab-spb.ru/d/64856/d/ade5.jpg"/>
          <p:cNvPicPr>
            <a:picLocks noChangeAspect="1" noChangeArrowheads="1"/>
          </p:cNvPicPr>
          <p:nvPr/>
        </p:nvPicPr>
        <p:blipFill>
          <a:blip r:embed="rId4"/>
          <a:srcRect/>
          <a:stretch>
            <a:fillRect/>
          </a:stretch>
        </p:blipFill>
        <p:spPr bwMode="auto">
          <a:xfrm>
            <a:off x="7143768" y="5046012"/>
            <a:ext cx="1143008" cy="1602452"/>
          </a:xfrm>
          <a:prstGeom prst="rect">
            <a:avLst/>
          </a:prstGeom>
          <a:noFill/>
        </p:spPr>
      </p:pic>
    </p:spTree>
  </p:cSld>
  <p:clrMapOvr>
    <a:masterClrMapping/>
  </p:clrMapOvr>
  <p:transition>
    <p:pull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0" y="-311438"/>
          <a:ext cx="9144000" cy="7169437"/>
        </p:xfrm>
        <a:graphic>
          <a:graphicData uri="http://schemas.openxmlformats.org/drawingml/2006/table">
            <a:tbl>
              <a:tblPr firstRow="1" bandRow="1">
                <a:tableStyleId>{5C22544A-7EE6-4342-B048-85BDC9FD1C3A}</a:tableStyleId>
              </a:tblPr>
              <a:tblGrid>
                <a:gridCol w="1500166"/>
                <a:gridCol w="5000660"/>
                <a:gridCol w="2643174"/>
              </a:tblGrid>
              <a:tr h="25874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dirty="0" smtClean="0">
                          <a:latin typeface="Times New Roman" pitchFamily="18" charset="0"/>
                          <a:cs typeface="Times New Roman" pitchFamily="18" charset="0"/>
                        </a:rPr>
                        <a:t>АДЭ-15</a:t>
                      </a:r>
                    </a:p>
                    <a:p>
                      <a:endParaRPr lang="ru-RU" dirty="0"/>
                    </a:p>
                  </a:txBody>
                  <a:tcPr/>
                </a:tc>
                <a:tc>
                  <a:txBody>
                    <a:bodyPr/>
                    <a:lstStyle/>
                    <a:p>
                      <a:r>
                        <a:rPr lang="ru-RU" sz="1600" dirty="0" smtClean="0">
                          <a:latin typeface="Times New Roman" pitchFamily="18" charset="0"/>
                          <a:cs typeface="Times New Roman" pitchFamily="18" charset="0"/>
                        </a:rPr>
                        <a:t>производительностью 15 л/ч предназначен для получения дистиллированной воды медицинского, бытового и технического назначения. </a:t>
                      </a:r>
                      <a:r>
                        <a:rPr lang="ru-RU" sz="1600" b="1" dirty="0" smtClean="0">
                          <a:latin typeface="Times New Roman" pitchFamily="18" charset="0"/>
                          <a:cs typeface="Times New Roman" pitchFamily="18" charset="0"/>
                        </a:rPr>
                        <a:t>Дистиллятор </a:t>
                      </a:r>
                      <a:r>
                        <a:rPr lang="ru-RU" sz="1600" dirty="0" err="1" smtClean="0">
                          <a:latin typeface="Times New Roman" pitchFamily="18" charset="0"/>
                          <a:cs typeface="Times New Roman" pitchFamily="18" charset="0"/>
                        </a:rPr>
                        <a:t>изготавляется</a:t>
                      </a:r>
                      <a:r>
                        <a:rPr lang="ru-RU" sz="1600" dirty="0" smtClean="0">
                          <a:latin typeface="Times New Roman" pitchFamily="18" charset="0"/>
                          <a:cs typeface="Times New Roman" pitchFamily="18" charset="0"/>
                        </a:rPr>
                        <a:t> из пищевой нержавеющей стали 12Х18Н10Т.</a:t>
                      </a:r>
                    </a:p>
                    <a:p>
                      <a:r>
                        <a:rPr lang="ru-RU" sz="1600" b="1" dirty="0" err="1" smtClean="0">
                          <a:latin typeface="Times New Roman" pitchFamily="18" charset="0"/>
                          <a:cs typeface="Times New Roman" pitchFamily="18" charset="0"/>
                        </a:rPr>
                        <a:t>Аквадистиллятор</a:t>
                      </a:r>
                      <a:r>
                        <a:rPr lang="ru-RU" sz="1600" b="1"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оснащен датчиками контроля уровня воды, разборным конденсатором и другими устройствами, повышающими качество дистиллята.</a:t>
                      </a:r>
                    </a:p>
                    <a:p>
                      <a:endParaRPr lang="ru-RU" dirty="0"/>
                    </a:p>
                  </a:txBody>
                  <a:tcPr/>
                </a:tc>
                <a:tc>
                  <a:txBody>
                    <a:bodyPr/>
                    <a:lstStyle/>
                    <a:p>
                      <a:endParaRPr lang="ru-RU"/>
                    </a:p>
                  </a:txBody>
                  <a:tcPr/>
                </a:tc>
              </a:tr>
              <a:tr h="234098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dirty="0" smtClean="0">
                          <a:latin typeface="Times New Roman" pitchFamily="18" charset="0"/>
                          <a:cs typeface="Times New Roman" pitchFamily="18" charset="0"/>
                        </a:rPr>
                        <a:t>ДЭ-40</a:t>
                      </a:r>
                    </a:p>
                    <a:p>
                      <a:endParaRPr lang="ru-RU" dirty="0"/>
                    </a:p>
                  </a:txBody>
                  <a:tcPr/>
                </a:tc>
                <a:tc>
                  <a:txBody>
                    <a:bodyPr/>
                    <a:lstStyle/>
                    <a:p>
                      <a:r>
                        <a:rPr lang="ru-RU" sz="1600" dirty="0" smtClean="0">
                          <a:latin typeface="Times New Roman" pitchFamily="18" charset="0"/>
                          <a:cs typeface="Times New Roman" pitchFamily="18" charset="0"/>
                        </a:rPr>
                        <a:t>Производительностью 40 л/ч предназначен для получения дистиллированной воды медицинского, бытового и технического назначения. </a:t>
                      </a:r>
                      <a:r>
                        <a:rPr lang="ru-RU" sz="1600" b="1" dirty="0" err="1" smtClean="0">
                          <a:latin typeface="Times New Roman" pitchFamily="18" charset="0"/>
                          <a:cs typeface="Times New Roman" pitchFamily="18" charset="0"/>
                        </a:rPr>
                        <a:t>Дистилятор</a:t>
                      </a:r>
                      <a:r>
                        <a:rPr lang="ru-RU" sz="1600" b="1"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изготавляется</a:t>
                      </a:r>
                      <a:r>
                        <a:rPr lang="ru-RU" sz="1600" dirty="0" smtClean="0">
                          <a:latin typeface="Times New Roman" pitchFamily="18" charset="0"/>
                          <a:cs typeface="Times New Roman" pitchFamily="18" charset="0"/>
                        </a:rPr>
                        <a:t> из пищевой нержавеющей стали 12Х18Н10Т. </a:t>
                      </a:r>
                    </a:p>
                    <a:p>
                      <a:r>
                        <a:rPr lang="ru-RU" sz="1600" b="1" dirty="0" err="1" smtClean="0">
                          <a:latin typeface="Times New Roman" pitchFamily="18" charset="0"/>
                          <a:cs typeface="Times New Roman" pitchFamily="18" charset="0"/>
                        </a:rPr>
                        <a:t>Аквадистилятор</a:t>
                      </a:r>
                      <a:r>
                        <a:rPr lang="ru-RU" sz="1600" b="1"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оснащен датчиками контроля уровня воды, разборным конденсатором и другими устройствами, повышающими качество дистиллята.</a:t>
                      </a:r>
                    </a:p>
                    <a:p>
                      <a:endParaRPr lang="ru-RU" dirty="0"/>
                    </a:p>
                  </a:txBody>
                  <a:tcPr/>
                </a:tc>
                <a:tc>
                  <a:txBody>
                    <a:bodyPr/>
                    <a:lstStyle/>
                    <a:p>
                      <a:endParaRPr lang="ru-RU" dirty="0"/>
                    </a:p>
                  </a:txBody>
                  <a:tcPr/>
                </a:tc>
              </a:tr>
              <a:tr h="224105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600" b="1" dirty="0" smtClean="0">
                          <a:latin typeface="Times New Roman" pitchFamily="18" charset="0"/>
                          <a:cs typeface="Times New Roman" pitchFamily="18" charset="0"/>
                        </a:rPr>
                        <a:t>Мембранный дистиллятор ДМ/Б</a:t>
                      </a:r>
                    </a:p>
                    <a:p>
                      <a:endParaRPr lang="ru-RU" dirty="0"/>
                    </a:p>
                  </a:txBody>
                  <a:tcPr/>
                </a:tc>
                <a:tc>
                  <a:txBody>
                    <a:bodyPr/>
                    <a:lstStyle/>
                    <a:p>
                      <a:r>
                        <a:rPr lang="ru-RU" sz="1400" dirty="0" smtClean="0">
                          <a:latin typeface="Times New Roman" pitchFamily="18" charset="0"/>
                          <a:cs typeface="Times New Roman" pitchFamily="18" charset="0"/>
                        </a:rPr>
                        <a:t>предназначен для получения дистиллированной воды,  (удельная электропроводность при 20°С не более 5,0x10</a:t>
                      </a:r>
                      <a:r>
                        <a:rPr lang="ru-RU" sz="1400" baseline="30000" dirty="0" smtClean="0">
                          <a:latin typeface="Times New Roman" pitchFamily="18" charset="0"/>
                          <a:cs typeface="Times New Roman" pitchFamily="18" charset="0"/>
                        </a:rPr>
                        <a:t>-4</a:t>
                      </a:r>
                      <a:r>
                        <a:rPr lang="ru-RU" sz="1400" dirty="0" smtClean="0">
                          <a:latin typeface="Times New Roman" pitchFamily="18" charset="0"/>
                          <a:cs typeface="Times New Roman" pitchFamily="18" charset="0"/>
                        </a:rPr>
                        <a:t> См/м) Серийно выпускаются дистилляторы производительностью 5, 10 и 25 л/ч при t=20°С. </a:t>
                      </a:r>
                    </a:p>
                    <a:p>
                      <a:r>
                        <a:rPr lang="ru-RU" sz="1400" dirty="0" smtClean="0">
                          <a:latin typeface="Times New Roman" pitchFamily="18" charset="0"/>
                          <a:cs typeface="Times New Roman" pitchFamily="18" charset="0"/>
                        </a:rPr>
                        <a:t>Очищенная вода используется в аптеках, медицинских учреждениях, на предприятиях химической, фармацевтической, электронной и др. отраслей промышленности. </a:t>
                      </a:r>
                      <a:endParaRPr lang="ru-RU" sz="1400" dirty="0">
                        <a:latin typeface="Times New Roman" pitchFamily="18" charset="0"/>
                        <a:cs typeface="Times New Roman" pitchFamily="18" charset="0"/>
                      </a:endParaRPr>
                    </a:p>
                  </a:txBody>
                  <a:tcPr/>
                </a:tc>
                <a:tc>
                  <a:txBody>
                    <a:bodyPr/>
                    <a:lstStyle/>
                    <a:p>
                      <a:endParaRPr lang="ru-RU" dirty="0"/>
                    </a:p>
                  </a:txBody>
                  <a:tcPr/>
                </a:tc>
              </a:tr>
            </a:tbl>
          </a:graphicData>
        </a:graphic>
      </p:graphicFrame>
      <p:pic>
        <p:nvPicPr>
          <p:cNvPr id="33794" name="Picture 2" descr="http://eslab-spb.ru/d/64856/d/ade15.jpg"/>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671552" y="571480"/>
            <a:ext cx="2472448" cy="1571636"/>
          </a:xfrm>
          <a:prstGeom prst="rect">
            <a:avLst/>
          </a:prstGeom>
          <a:noFill/>
        </p:spPr>
      </p:pic>
      <p:pic>
        <p:nvPicPr>
          <p:cNvPr id="33796" name="Picture 4" descr="http://eslab-spb.ru/d/64856/d/de40.jpg"/>
          <p:cNvPicPr>
            <a:picLocks noChangeAspect="1" noChangeArrowheads="1"/>
          </p:cNvPicPr>
          <p:nvPr/>
        </p:nvPicPr>
        <p:blipFill>
          <a:blip r:embed="rId3"/>
          <a:srcRect/>
          <a:stretch>
            <a:fillRect/>
          </a:stretch>
        </p:blipFill>
        <p:spPr bwMode="auto">
          <a:xfrm>
            <a:off x="6572264" y="2500306"/>
            <a:ext cx="2357454" cy="1768092"/>
          </a:xfrm>
          <a:prstGeom prst="rect">
            <a:avLst/>
          </a:prstGeom>
          <a:noFill/>
        </p:spPr>
      </p:pic>
      <p:pic>
        <p:nvPicPr>
          <p:cNvPr id="33798" name="Picture 6" descr="http://eslab-spb.ru/d/64856/d/916266_5.jpg"/>
          <p:cNvPicPr>
            <a:picLocks noChangeAspect="1" noChangeArrowheads="1"/>
          </p:cNvPicPr>
          <p:nvPr/>
        </p:nvPicPr>
        <p:blipFill>
          <a:blip r:embed="rId4"/>
          <a:srcRect/>
          <a:stretch>
            <a:fillRect/>
          </a:stretch>
        </p:blipFill>
        <p:spPr bwMode="auto">
          <a:xfrm>
            <a:off x="6858016" y="4786322"/>
            <a:ext cx="1857387" cy="1857388"/>
          </a:xfrm>
          <a:prstGeom prst="rect">
            <a:avLst/>
          </a:prstGeom>
          <a:noFill/>
        </p:spPr>
      </p:pic>
    </p:spTree>
  </p:cSld>
  <p:clrMapOvr>
    <a:masterClrMapping/>
  </p:clrMapOvr>
  <p:transition>
    <p:pull dir="d"/>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187</TotalTime>
  <Words>1600</Words>
  <Application>Microsoft Office PowerPoint</Application>
  <PresentationFormat>Экран (4:3)</PresentationFormat>
  <Paragraphs>239</Paragraphs>
  <Slides>20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Открытая</vt:lpstr>
      <vt:lpstr>Аппаратура для дистилляции и деминерализации воды.</vt:lpstr>
      <vt:lpstr>Дистиллированная вода. Для чего она нужна?</vt:lpstr>
      <vt:lpstr>Содержание.</vt:lpstr>
      <vt:lpstr>Презентация PowerPoint</vt:lpstr>
      <vt:lpstr>Аппараты для дистилляции: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Бидистиляторы.</vt:lpstr>
      <vt:lpstr>Презентация PowerPoint</vt:lpstr>
      <vt:lpstr>Деминерализация воды.</vt:lpstr>
      <vt:lpstr>Презентация PowerPoint</vt:lpstr>
      <vt:lpstr>Типы выпарных аппаратов применемых ЗАО "БМТ" в технологических схемах водоподготовки и очистки сточных вод:</vt:lpstr>
      <vt:lpstr>Презентация PowerPoint</vt:lpstr>
      <vt:lpstr>Презентация PowerPoint</vt:lpstr>
      <vt:lpstr>Презентация PowerPoint</vt:lpstr>
    </vt:vector>
  </TitlesOfParts>
  <Company>Dom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Аппаратура для дистилляции и деминерализации воды.</dc:title>
  <dc:creator>Юлия Сергеевна</dc:creator>
  <cp:lastModifiedBy>Windows 7</cp:lastModifiedBy>
  <cp:revision>20</cp:revision>
  <dcterms:created xsi:type="dcterms:W3CDTF">2012-10-03T16:38:10Z</dcterms:created>
  <dcterms:modified xsi:type="dcterms:W3CDTF">2012-12-13T04:22:07Z</dcterms:modified>
</cp:coreProperties>
</file>